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61" r:id="rId5"/>
    <p:sldId id="260" r:id="rId6"/>
    <p:sldId id="262" r:id="rId7"/>
    <p:sldId id="263" r:id="rId8"/>
    <p:sldId id="271" r:id="rId9"/>
    <p:sldId id="265" r:id="rId10"/>
    <p:sldId id="267" r:id="rId11"/>
    <p:sldId id="268" r:id="rId12"/>
    <p:sldId id="269" r:id="rId13"/>
    <p:sldId id="270" r:id="rId14"/>
    <p:sldId id="273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1"/>
              <a:t>2018 Code Enforcement</a:t>
            </a:r>
          </a:p>
          <a:p>
            <a:pPr>
              <a:defRPr/>
            </a:pPr>
            <a:r>
              <a:rPr lang="en-US" b="1" i="1"/>
              <a:t>368 - Total Calls for Service</a:t>
            </a:r>
          </a:p>
        </c:rich>
      </c:tx>
      <c:overlay val="0"/>
      <c:spPr>
        <a:noFill/>
        <a:ln w="12700"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'[2018 Code Summary.xlsx]Sheet1'!$A$3:$A$14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'[2018 Code Summary.xlsx]Sheet1'!$B$3:$B$14</c:f>
              <c:numCache>
                <c:formatCode>General</c:formatCode>
                <c:ptCount val="12"/>
                <c:pt idx="0">
                  <c:v>27</c:v>
                </c:pt>
                <c:pt idx="1">
                  <c:v>21</c:v>
                </c:pt>
                <c:pt idx="2">
                  <c:v>25</c:v>
                </c:pt>
                <c:pt idx="3">
                  <c:v>33</c:v>
                </c:pt>
                <c:pt idx="4">
                  <c:v>38</c:v>
                </c:pt>
                <c:pt idx="5">
                  <c:v>44</c:v>
                </c:pt>
                <c:pt idx="6">
                  <c:v>37</c:v>
                </c:pt>
                <c:pt idx="7">
                  <c:v>36</c:v>
                </c:pt>
                <c:pt idx="8">
                  <c:v>34</c:v>
                </c:pt>
                <c:pt idx="9">
                  <c:v>31</c:v>
                </c:pt>
                <c:pt idx="10">
                  <c:v>22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7-49AF-B4EF-7FC8442C2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483736"/>
        <c:axId val="320486032"/>
      </c:barChart>
      <c:catAx>
        <c:axId val="32048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486032"/>
        <c:crosses val="autoZero"/>
        <c:auto val="1"/>
        <c:lblAlgn val="ctr"/>
        <c:lblOffset val="100"/>
        <c:noMultiLvlLbl val="0"/>
      </c:catAx>
      <c:valAx>
        <c:axId val="32048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483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8100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A73D-986C-42B0-8B94-05C728C8B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FCE1D-68F9-4F25-8080-E791E554A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0EB1C-5D75-4B8B-9312-9B93A520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7DEA0-02CC-4BC3-841B-E4272473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0D326-BA88-4D8C-8FD7-060F97B7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A2FE-F47A-45D0-8F66-EF0A42F5A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54EE1-ECB5-40D3-AE22-F8D749A3D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8CCDA-5744-4522-9C30-EE451A30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B0763-C979-4001-AA3B-86BF044D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699A-56BA-4C4F-A1A6-E31A0290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2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EEA3B-B9F5-48B5-8852-226884408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4793E-8653-4B28-B6FD-AB7554883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A6001-DC17-49EF-AD18-58FEA11B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67FD8-756A-4515-A4AD-E6818B0B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CD0A4-CA91-47FC-A187-EB89CBA1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8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9D25-9CCD-40F3-BD43-5EE88381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0184-A4C1-4988-8EFB-BC1592269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AAA19-14E1-4E3F-B56B-9043C2F3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37707-0E2C-4C93-91C2-77097A9A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F9679-B74F-4B58-BF7A-F8AC58DF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8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4FFD-8867-4A3F-8C0C-2C3DA177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84C06-4BAC-410C-93D3-22086E753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A6795-2EDA-4D65-B30D-E79AA9CD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5FF7E-2319-4DE1-87F5-02E67470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3759-C7E5-4569-A26F-49374341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7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F18C-948C-40E5-BA0C-C3F1089D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A562E-0D57-4AE8-B59A-DD22368AE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2E2EF-C12B-4070-994C-3883D4C61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66487-0DA5-4D69-82A0-4E76DA02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82B75-0F6C-43EF-8E80-175989BB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6AE29-D256-46C5-9F3F-46594E13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3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ED07-A69C-40D5-9DA3-6A38A2CD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74ACF-1488-41B5-80C7-43E0EAD2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BF707-8670-4172-B63C-4A04D8FA4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24271-490E-48BA-8D19-C95E9E6D5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7CCE79-5CE5-46D8-B290-DF009543F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E777BC-F4BB-4451-8530-D0776CE6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3EF70-A920-4E13-AD34-CE087653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7C013-FF5A-4548-8C06-B5432E3D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1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36A0-6159-4B41-884A-4CA4CD43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939F9-22B0-469E-A975-1026EE48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61364-23DB-4175-95D7-0DD3F702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4AEB0-6E32-4897-B279-6EBDF18B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4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C0BD9-5FB4-4E94-864D-481A20CB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254A7-FDD4-45A4-AF5D-DA40F825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DE14-1E9D-4617-BB14-52F78B42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4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9FCE3-3810-46B1-8739-A34E50B2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BF1FC-403A-4243-A8EB-BEEA4513E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7B4A2-2759-474A-B68D-7107FEC8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15385-D7B3-4924-BFA3-9C3BC6DE4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D98C9-B05E-491C-8337-8BD40612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8D2E1-D74B-4329-AA8E-D7B9353F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2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0478-8214-4B5E-ABC8-1F6CEFF2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6BA25-93C9-482A-9BFE-902E7E21C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A83F6-E181-4726-9A7B-51373FAC1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743D2-2E2C-4E0E-85E6-C8FFD1BE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BE4E7-EFD4-4039-9714-77173682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8EE69-A999-4D6C-86A3-22D5A297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8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EEFB8-D455-4ADC-974B-1DC4C578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456E4-0FA2-40F7-8758-530B01232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AEDB5-C251-4E71-9E29-6C0C3A8FD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41F8D-A4AF-402A-BF29-ECD50EEED19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ABE7F-554B-4DC7-873A-1332726C4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82877-E259-4879-AA0B-FA2B0ECCE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88905-3399-4046-8472-0BCB49BEA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1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A30D31B8-520B-4322-98A3-B07823C9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r="109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622D-F37D-46E0-B14C-F2EE9195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Lafayette Police Department - 2018 Annual Report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46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" y="1825625"/>
            <a:ext cx="10702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Emergency Preparedness Commission</a:t>
            </a:r>
          </a:p>
          <a:p>
            <a:pPr marL="0" indent="0">
              <a:buNone/>
            </a:pP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In 2018, continued the mission of prioritizing Lafayette’s </a:t>
            </a:r>
          </a:p>
          <a:p>
            <a:pPr marL="0" indent="0">
              <a:buNone/>
            </a:pP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emergency plans and preparedness.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Great Shakeout Drill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Lamorinda Resident’s Guide to Wildfire Preparedness and Evacuation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Continually review/revise the City of Lafayette’s Emergency Operations Plan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7F538-CEAB-42A6-A372-24284E02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232" y="4702495"/>
            <a:ext cx="6064404" cy="2078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F06AEE-DE4E-46D3-AD03-E3388D1E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598" y="1484674"/>
            <a:ext cx="2844299" cy="194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E3DBA-2B19-4A7C-8E66-EEB0FFC64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9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" y="1825625"/>
            <a:ext cx="10702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School Safety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Conducted two drills this year, one at Bentley High School and 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  one at Stanley Middle School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Went from 3 Active Shooter Instructors to 7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ALERTT Conference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Increased our overall preparedness – medical equipment and                                     additional command post vehicle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0D3D5-4B46-4955-AD62-D29E5E0C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13" y="4870484"/>
            <a:ext cx="6963641" cy="186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117D5-DB88-4F8E-8EC9-005E4FEF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403" y="1519428"/>
            <a:ext cx="2115495" cy="2761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F5A54-C987-430D-A469-4C1D14BE8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0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" y="1825625"/>
            <a:ext cx="10702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School Safety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Training for School Staff – Stanley, Bentley, Acalanes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“Recess with a Police Officer”</a:t>
            </a:r>
          </a:p>
          <a:p>
            <a:r>
              <a:rPr lang="en-US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Back to School Day</a:t>
            </a:r>
          </a:p>
          <a:p>
            <a:pPr marL="0" indent="0">
              <a:buNone/>
            </a:pPr>
            <a:endParaRPr lang="en-US" sz="2600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8B881-C5FD-4EC7-B6E6-15592723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43" y="3658925"/>
            <a:ext cx="4116771" cy="2833950"/>
          </a:xfrm>
          <a:prstGeom prst="rect">
            <a:avLst/>
          </a:prstGeom>
        </p:spPr>
      </p:pic>
      <p:pic>
        <p:nvPicPr>
          <p:cNvPr id="9" name="Picture 8" descr="A picture containing person, building, standing, child&#10;&#10;Description generated with high confidence">
            <a:extLst>
              <a:ext uri="{FF2B5EF4-FFF2-40B4-BE49-F238E27FC236}">
                <a16:creationId xmlns:a16="http://schemas.microsoft.com/office/drawing/2014/main" id="{3C81186F-4F23-4889-8ABB-8286DBFB6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08" y="3683691"/>
            <a:ext cx="4116771" cy="2744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596E02-2FBC-43B2-9FAB-F5D2E61C5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1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" y="1825625"/>
            <a:ext cx="10702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Community Engagement</a:t>
            </a:r>
            <a:endParaRPr lang="en-US" sz="2400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Active Threat Training – Lafayette Park Hotel &amp; Lafayette Library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Candy Scramble, </a:t>
            </a:r>
            <a:r>
              <a:rPr lang="en-US" sz="26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DogTown-DownTown</a:t>
            </a: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, Rock the Plaza, Trick or  Treat Streets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Lafayette 50</a:t>
            </a:r>
            <a:r>
              <a:rPr lang="en-US" sz="2600" baseline="30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Anniversary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Art &amp; Wine Festival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Res Run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Community Presentations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Several Open Houses and Tours at the </a:t>
            </a:r>
          </a:p>
          <a:p>
            <a:pPr marL="0" indent="0">
              <a:buNone/>
            </a:pP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  new Police Department Station</a:t>
            </a:r>
          </a:p>
        </p:txBody>
      </p:sp>
      <p:pic>
        <p:nvPicPr>
          <p:cNvPr id="5" name="Picture 4" descr="A picture containing sky, outdoor, building&#10;&#10;Description generated with high confidence">
            <a:extLst>
              <a:ext uri="{FF2B5EF4-FFF2-40B4-BE49-F238E27FC236}">
                <a16:creationId xmlns:a16="http://schemas.microsoft.com/office/drawing/2014/main" id="{D5ADB9F6-E93C-4924-BB4E-2FF19351B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71" y="3280528"/>
            <a:ext cx="5467189" cy="34421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171D4-D415-472A-B04E-77F537A1B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8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" y="1825625"/>
            <a:ext cx="66247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Springhill Evacuation Drill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Over 100 Residents participated, over 200 additional Lafayette residents signed up for the Community Warning System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130 CERT, Fire, Police, Search &amp; Rescue</a:t>
            </a:r>
          </a:p>
          <a:p>
            <a:pPr marL="0" indent="0">
              <a:buNone/>
            </a:pP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  Ham radio operators….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171D4-D415-472A-B04E-77F537A1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1FC500-887C-4876-942A-22BC95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55" y="3842483"/>
            <a:ext cx="5040385" cy="2871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E4BC3-DF1A-4030-80AD-D41FA5BBC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" y="4456409"/>
            <a:ext cx="3317033" cy="22113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E5FFC-0D16-46E0-A69B-D52D60973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68" y="1601899"/>
            <a:ext cx="2830032" cy="1887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322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629FC-AE0F-4B1A-B385-B2D6BB12F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A2258F-CB89-4B5A-B518-4473F3951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New Lafayette Police Department Station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69E60A-FA19-40B1-B441-F509DA09E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46951"/>
            <a:ext cx="5999481" cy="4086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F7C28A-CED7-46BC-9594-0DAF24FD3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46" y="2443444"/>
            <a:ext cx="4229154" cy="2819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291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34A4B7-560F-40F2-B8C6-76C9A7E70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3837"/>
            <a:ext cx="5047926" cy="3560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76E86-FC52-4B1E-BCC9-D4105B6DE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874" y="4270760"/>
            <a:ext cx="5047926" cy="2222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CA7E9-F21A-4CCD-AC43-CA484E624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874" y="1704940"/>
            <a:ext cx="5047926" cy="235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629FC-AE0F-4B1A-B385-B2D6BB12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Person Crimes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Crimes against persons are the highest priority as they have the largest impact on the victim.  </a:t>
            </a:r>
          </a:p>
          <a:p>
            <a:pPr marL="0" indent="0">
              <a:buNone/>
            </a:pPr>
            <a:r>
              <a:rPr lang="en-US" sz="2000" u="sng" dirty="0"/>
              <a:t>Lafayette 2018:</a:t>
            </a:r>
          </a:p>
          <a:p>
            <a:r>
              <a:rPr lang="en-US" sz="2000" dirty="0"/>
              <a:t>2 Assaults with Deadly Weapons</a:t>
            </a:r>
          </a:p>
          <a:p>
            <a:r>
              <a:rPr lang="en-US" sz="2000" dirty="0"/>
              <a:t>1 Attempted Kidnapping</a:t>
            </a:r>
          </a:p>
          <a:p>
            <a:r>
              <a:rPr lang="en-US" sz="2000" dirty="0"/>
              <a:t>6 Robberies</a:t>
            </a:r>
          </a:p>
          <a:p>
            <a:r>
              <a:rPr lang="en-US" sz="2000" dirty="0"/>
              <a:t>2 Felony Domestic Violence Cases</a:t>
            </a:r>
          </a:p>
          <a:p>
            <a:r>
              <a:rPr lang="en-US" sz="2000" dirty="0"/>
              <a:t>2 Assaults on Police Officer</a:t>
            </a:r>
          </a:p>
          <a:p>
            <a:r>
              <a:rPr lang="en-US" sz="2000" dirty="0"/>
              <a:t>2 Indecent Exposure Cases </a:t>
            </a:r>
          </a:p>
          <a:p>
            <a:pPr marL="0" indent="0">
              <a:buNone/>
            </a:pPr>
            <a:r>
              <a:rPr lang="en-US" sz="2000" dirty="0"/>
              <a:t>(There were no reported rapes or child sexual assaults for all of 2018.)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97A0C-0685-49FC-A18B-1CAC93FD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646063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Property Crimes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The largest number of crimes that occur within Lafayette are those that target items of property. </a:t>
            </a:r>
          </a:p>
          <a:p>
            <a:pPr marL="0" indent="0">
              <a:buNone/>
            </a:pPr>
            <a:endParaRPr lang="en-US" sz="2400" b="1" u="sng" dirty="0"/>
          </a:p>
          <a:p>
            <a:pPr marL="0" indent="0">
              <a:buNone/>
            </a:pPr>
            <a:r>
              <a:rPr lang="en-US" sz="2400" b="1" dirty="0"/>
              <a:t>    </a:t>
            </a:r>
            <a:r>
              <a:rPr lang="en-US" sz="2400" b="1" u="sng" dirty="0"/>
              <a:t>Residential Burglaries</a:t>
            </a:r>
          </a:p>
          <a:p>
            <a:pPr marL="0" indent="0">
              <a:buNone/>
            </a:pPr>
            <a:r>
              <a:rPr lang="en-US" sz="2400" dirty="0"/>
              <a:t>    8 Residential Burglaries - </a:t>
            </a:r>
          </a:p>
          <a:p>
            <a:pPr marL="0" indent="0">
              <a:buNone/>
            </a:pPr>
            <a:r>
              <a:rPr lang="en-US" sz="2400" dirty="0"/>
              <a:t>               7 Closed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11318-727D-455A-A677-3F0F02D2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117" y="2791267"/>
            <a:ext cx="6780683" cy="3831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DC85A-EC7A-4A85-B63E-721F7C123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Property Crimes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04EE1-AD9E-4B6B-9A75-2FFB464B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93856"/>
            <a:ext cx="5601637" cy="3399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5CA8A-FFFB-4A84-87D0-626B3AEF8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822" y="1687237"/>
            <a:ext cx="4311978" cy="226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5777E-A7CA-4E9C-926A-021791DA5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822" y="4093775"/>
            <a:ext cx="4311978" cy="2467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44EB9-5F47-460E-997A-2A236AE63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0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Property Crimes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C5909-5DF6-4CE0-B752-C82A9922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9652"/>
            <a:ext cx="5044126" cy="3405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CD3ED-247B-4980-A461-CF957BCC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828" y="1553681"/>
            <a:ext cx="3676927" cy="2494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2CB497-06B0-427A-AAB8-7F75E93CF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828" y="4173997"/>
            <a:ext cx="3676928" cy="2500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129E5-2581-49D3-B63C-67F87EFD7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3553" cy="47731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Code Enforcement</a:t>
            </a:r>
          </a:p>
          <a:p>
            <a:pPr marL="0" indent="0">
              <a:buNone/>
            </a:pPr>
            <a:r>
              <a:rPr lang="en-US" sz="2600" dirty="0"/>
              <a:t>In Lafayette, the Code Enforcement Unit is within the Lafayette Police Department.  </a:t>
            </a:r>
          </a:p>
          <a:p>
            <a:pPr marL="0" indent="0">
              <a:buNone/>
            </a:pPr>
            <a:r>
              <a:rPr lang="en-US" sz="2600" dirty="0"/>
              <a:t>In 2018, the Code Enforcement Unit handled 368 complaints from residents.  </a:t>
            </a:r>
          </a:p>
          <a:p>
            <a:pPr marL="0" indent="0">
              <a:buNone/>
            </a:pPr>
            <a:endParaRPr lang="en-US" sz="900" b="1" u="sng" dirty="0"/>
          </a:p>
          <a:p>
            <a:pPr marL="0" indent="0">
              <a:buNone/>
            </a:pPr>
            <a:r>
              <a:rPr lang="en-US" sz="2200" b="1" u="sng" dirty="0"/>
              <a:t>The top six calls for service:</a:t>
            </a:r>
          </a:p>
          <a:p>
            <a:pPr lvl="0"/>
            <a:r>
              <a:rPr lang="en-US" sz="2200" dirty="0"/>
              <a:t>Fire hazards &amp; weed abatement</a:t>
            </a:r>
          </a:p>
          <a:p>
            <a:pPr lvl="0"/>
            <a:r>
              <a:rPr lang="en-US" sz="2200" dirty="0"/>
              <a:t>Property Maintenance</a:t>
            </a:r>
          </a:p>
          <a:p>
            <a:pPr lvl="0"/>
            <a:r>
              <a:rPr lang="en-US" sz="2200" dirty="0"/>
              <a:t>Inoperable vehicles and boats in public view</a:t>
            </a:r>
          </a:p>
          <a:p>
            <a:pPr lvl="0"/>
            <a:r>
              <a:rPr lang="en-US" sz="2200" dirty="0"/>
              <a:t>Construction without a permit</a:t>
            </a:r>
          </a:p>
          <a:p>
            <a:pPr lvl="0"/>
            <a:r>
              <a:rPr lang="en-US" sz="2200" dirty="0"/>
              <a:t>Tenant – Landlord – Neighbor disputes</a:t>
            </a:r>
          </a:p>
          <a:p>
            <a:pPr lvl="0"/>
            <a:r>
              <a:rPr lang="en-US" sz="2200" dirty="0"/>
              <a:t>Animals    </a:t>
            </a:r>
          </a:p>
          <a:p>
            <a:pPr marL="0" indent="0">
              <a:buNone/>
            </a:pPr>
            <a:endParaRPr lang="en-US" sz="26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F4C6C90-F5B8-45E5-8416-5BCBA316F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012414"/>
              </p:ext>
            </p:extLst>
          </p:nvPr>
        </p:nvGraphicFramePr>
        <p:xfrm>
          <a:off x="5778631" y="1583702"/>
          <a:ext cx="6089715" cy="4991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F2704EE-9926-49ED-8710-120E884D0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0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2493-3505-4128-A5ED-2CFF1AD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53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US" b="1" i="1" dirty="0">
                <a:latin typeface="+mn-lt"/>
              </a:rPr>
              <a:t>2018 Annual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F83A6-393B-4197-8839-2E629E39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832" y="1903445"/>
            <a:ext cx="9636967" cy="4273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Crime Prevention Commission</a:t>
            </a:r>
          </a:p>
          <a:p>
            <a:pPr marL="0" indent="0">
              <a:buNone/>
            </a:pPr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In 2018, continued the mission of making Lafayette a safe community.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“Lock Up Lafayette”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“Don’t Feed the Bears”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Informational booths at Lafayette Safety Fair and Art &amp; Wine Festival</a:t>
            </a:r>
          </a:p>
          <a:p>
            <a:r>
              <a:rPr lang="en-US" sz="2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 Citizens Academies</a:t>
            </a:r>
          </a:p>
          <a:p>
            <a:endParaRPr lang="en-US" sz="2600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2600" b="1" u="sng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2600" b="1" u="sng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04B90-ECDA-4C33-A104-2B106103E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06" y="2044847"/>
            <a:ext cx="1152244" cy="178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F949D-84E8-4FFA-88EA-B4EF113E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7" y="4216893"/>
            <a:ext cx="1152243" cy="1721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BD7BD2-4DBA-4D08-BD4D-86F2BE92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7706"/>
            <a:ext cx="1641049" cy="2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6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444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Lafayette Police Department - 2018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  <vt:lpstr>2018 Annual Report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Lafayette Police Department - 2018 Annual Report</dc:title>
  <dc:creator>Benjamin Alldritt</dc:creator>
  <cp:lastModifiedBy>Benjamin Alldritt</cp:lastModifiedBy>
  <cp:revision>15</cp:revision>
  <cp:lastPrinted>2019-03-26T01:10:11Z</cp:lastPrinted>
  <dcterms:created xsi:type="dcterms:W3CDTF">2019-03-20T23:25:39Z</dcterms:created>
  <dcterms:modified xsi:type="dcterms:W3CDTF">2019-03-26T01:36:53Z</dcterms:modified>
</cp:coreProperties>
</file>