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81" r:id="rId4"/>
    <p:sldId id="279" r:id="rId5"/>
    <p:sldId id="280" r:id="rId6"/>
    <p:sldId id="261" r:id="rId7"/>
    <p:sldId id="260" r:id="rId8"/>
    <p:sldId id="262" r:id="rId9"/>
    <p:sldId id="263" r:id="rId10"/>
    <p:sldId id="271" r:id="rId11"/>
    <p:sldId id="283" r:id="rId12"/>
    <p:sldId id="282" r:id="rId13"/>
    <p:sldId id="265" r:id="rId14"/>
    <p:sldId id="275" r:id="rId15"/>
    <p:sldId id="267" r:id="rId16"/>
    <p:sldId id="25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Residential Burglaries</a:t>
            </a:r>
          </a:p>
        </c:rich>
      </c:tx>
      <c:overlay val="0"/>
      <c:spPr>
        <a:noFill/>
        <a:ln w="1270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Crime'!$A$3:$A$11</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'Property Crime'!$B$3:$B$11</c:f>
              <c:numCache>
                <c:formatCode>General</c:formatCode>
                <c:ptCount val="9"/>
                <c:pt idx="0">
                  <c:v>70</c:v>
                </c:pt>
                <c:pt idx="1">
                  <c:v>61</c:v>
                </c:pt>
                <c:pt idx="2">
                  <c:v>48</c:v>
                </c:pt>
                <c:pt idx="3">
                  <c:v>22</c:v>
                </c:pt>
                <c:pt idx="4">
                  <c:v>33</c:v>
                </c:pt>
                <c:pt idx="5">
                  <c:v>19</c:v>
                </c:pt>
                <c:pt idx="6">
                  <c:v>8</c:v>
                </c:pt>
                <c:pt idx="7">
                  <c:v>22</c:v>
                </c:pt>
                <c:pt idx="8">
                  <c:v>9</c:v>
                </c:pt>
              </c:numCache>
            </c:numRef>
          </c:val>
          <c:extLst>
            <c:ext xmlns:c16="http://schemas.microsoft.com/office/drawing/2014/chart" uri="{C3380CC4-5D6E-409C-BE32-E72D297353CC}">
              <c16:uniqueId val="{00000000-C6D5-4CEA-B3FA-06C3DBCED8B3}"/>
            </c:ext>
          </c:extLst>
        </c:ser>
        <c:dLbls>
          <c:showLegendKey val="0"/>
          <c:showVal val="0"/>
          <c:showCatName val="0"/>
          <c:showSerName val="0"/>
          <c:showPercent val="0"/>
          <c:showBubbleSize val="0"/>
        </c:dLbls>
        <c:gapWidth val="219"/>
        <c:overlap val="-27"/>
        <c:axId val="493585248"/>
        <c:axId val="493582952"/>
      </c:barChart>
      <c:catAx>
        <c:axId val="49358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582952"/>
        <c:crosses val="autoZero"/>
        <c:auto val="1"/>
        <c:lblAlgn val="ctr"/>
        <c:lblOffset val="100"/>
        <c:noMultiLvlLbl val="0"/>
      </c:catAx>
      <c:valAx>
        <c:axId val="493582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585248"/>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Auto Burglaries</a:t>
            </a:r>
          </a:p>
        </c:rich>
      </c:tx>
      <c:overlay val="0"/>
      <c:spPr>
        <a:noFill/>
        <a:ln w="1270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Crime'!$E$3:$E$11</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'Property Crime'!$F$3:$F$11</c:f>
              <c:numCache>
                <c:formatCode>General</c:formatCode>
                <c:ptCount val="9"/>
                <c:pt idx="0">
                  <c:v>84</c:v>
                </c:pt>
                <c:pt idx="1">
                  <c:v>118</c:v>
                </c:pt>
                <c:pt idx="2">
                  <c:v>96</c:v>
                </c:pt>
                <c:pt idx="3">
                  <c:v>126</c:v>
                </c:pt>
                <c:pt idx="4">
                  <c:v>54</c:v>
                </c:pt>
                <c:pt idx="5">
                  <c:v>65</c:v>
                </c:pt>
                <c:pt idx="6">
                  <c:v>70</c:v>
                </c:pt>
                <c:pt idx="7">
                  <c:v>84</c:v>
                </c:pt>
                <c:pt idx="8">
                  <c:v>42</c:v>
                </c:pt>
              </c:numCache>
            </c:numRef>
          </c:val>
          <c:extLst>
            <c:ext xmlns:c16="http://schemas.microsoft.com/office/drawing/2014/chart" uri="{C3380CC4-5D6E-409C-BE32-E72D297353CC}">
              <c16:uniqueId val="{00000000-0C3C-444F-8AD1-ECFCABB33E47}"/>
            </c:ext>
          </c:extLst>
        </c:ser>
        <c:dLbls>
          <c:showLegendKey val="0"/>
          <c:showVal val="0"/>
          <c:showCatName val="0"/>
          <c:showSerName val="0"/>
          <c:showPercent val="0"/>
          <c:showBubbleSize val="0"/>
        </c:dLbls>
        <c:gapWidth val="219"/>
        <c:overlap val="-27"/>
        <c:axId val="626324400"/>
        <c:axId val="626319808"/>
      </c:barChart>
      <c:catAx>
        <c:axId val="6263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319808"/>
        <c:crosses val="autoZero"/>
        <c:auto val="1"/>
        <c:lblAlgn val="ctr"/>
        <c:lblOffset val="100"/>
        <c:noMultiLvlLbl val="0"/>
      </c:catAx>
      <c:valAx>
        <c:axId val="62631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324400"/>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Grand Theft from</a:t>
            </a:r>
            <a:r>
              <a:rPr lang="en-US" sz="1200" b="1" i="1" baseline="0"/>
              <a:t> Vehicle</a:t>
            </a:r>
            <a:endParaRPr lang="en-US" sz="1200" b="1" i="1"/>
          </a:p>
        </c:rich>
      </c:tx>
      <c:overlay val="0"/>
      <c:spPr>
        <a:noFill/>
        <a:ln w="1270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Crime'!$I$2:$I$11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'Property Crime'!$J$2:$J$11</c:f>
              <c:numCache>
                <c:formatCode>General</c:formatCode>
                <c:ptCount val="10"/>
                <c:pt idx="0">
                  <c:v>18</c:v>
                </c:pt>
                <c:pt idx="1">
                  <c:v>15</c:v>
                </c:pt>
                <c:pt idx="2">
                  <c:v>9</c:v>
                </c:pt>
                <c:pt idx="3">
                  <c:v>14</c:v>
                </c:pt>
                <c:pt idx="4">
                  <c:v>16</c:v>
                </c:pt>
                <c:pt idx="5">
                  <c:v>12</c:v>
                </c:pt>
                <c:pt idx="6">
                  <c:v>7</c:v>
                </c:pt>
                <c:pt idx="7">
                  <c:v>15</c:v>
                </c:pt>
                <c:pt idx="8">
                  <c:v>12</c:v>
                </c:pt>
                <c:pt idx="9">
                  <c:v>11</c:v>
                </c:pt>
              </c:numCache>
            </c:numRef>
          </c:val>
          <c:extLst>
            <c:ext xmlns:c16="http://schemas.microsoft.com/office/drawing/2014/chart" uri="{C3380CC4-5D6E-409C-BE32-E72D297353CC}">
              <c16:uniqueId val="{00000000-0BE0-4010-B306-72DC83ECA576}"/>
            </c:ext>
          </c:extLst>
        </c:ser>
        <c:dLbls>
          <c:showLegendKey val="0"/>
          <c:showVal val="0"/>
          <c:showCatName val="0"/>
          <c:showSerName val="0"/>
          <c:showPercent val="0"/>
          <c:showBubbleSize val="0"/>
        </c:dLbls>
        <c:gapWidth val="219"/>
        <c:overlap val="-27"/>
        <c:axId val="626341128"/>
        <c:axId val="626351296"/>
      </c:barChart>
      <c:catAx>
        <c:axId val="62634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351296"/>
        <c:crosses val="autoZero"/>
        <c:auto val="1"/>
        <c:lblAlgn val="ctr"/>
        <c:lblOffset val="100"/>
        <c:noMultiLvlLbl val="0"/>
      </c:catAx>
      <c:valAx>
        <c:axId val="62635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341128"/>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Petty Theft from Vehicle</a:t>
            </a:r>
          </a:p>
        </c:rich>
      </c:tx>
      <c:overlay val="0"/>
      <c:spPr>
        <a:noFill/>
        <a:ln w="1270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Crime'!$M$2:$M$11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'Property Crime'!$N$2:$N$11</c:f>
              <c:numCache>
                <c:formatCode>General</c:formatCode>
                <c:ptCount val="10"/>
                <c:pt idx="0">
                  <c:v>55</c:v>
                </c:pt>
                <c:pt idx="1">
                  <c:v>64</c:v>
                </c:pt>
                <c:pt idx="2">
                  <c:v>71</c:v>
                </c:pt>
                <c:pt idx="3">
                  <c:v>71</c:v>
                </c:pt>
                <c:pt idx="4">
                  <c:v>78</c:v>
                </c:pt>
                <c:pt idx="5">
                  <c:v>62</c:v>
                </c:pt>
                <c:pt idx="6">
                  <c:v>50</c:v>
                </c:pt>
                <c:pt idx="7">
                  <c:v>29</c:v>
                </c:pt>
                <c:pt idx="8">
                  <c:v>56</c:v>
                </c:pt>
                <c:pt idx="9">
                  <c:v>43</c:v>
                </c:pt>
              </c:numCache>
            </c:numRef>
          </c:val>
          <c:extLst>
            <c:ext xmlns:c16="http://schemas.microsoft.com/office/drawing/2014/chart" uri="{C3380CC4-5D6E-409C-BE32-E72D297353CC}">
              <c16:uniqueId val="{00000000-103C-46C1-BA3C-B142776AF02B}"/>
            </c:ext>
          </c:extLst>
        </c:ser>
        <c:dLbls>
          <c:showLegendKey val="0"/>
          <c:showVal val="0"/>
          <c:showCatName val="0"/>
          <c:showSerName val="0"/>
          <c:showPercent val="0"/>
          <c:showBubbleSize val="0"/>
        </c:dLbls>
        <c:gapWidth val="219"/>
        <c:overlap val="-27"/>
        <c:axId val="626342112"/>
        <c:axId val="626345064"/>
      </c:barChart>
      <c:catAx>
        <c:axId val="62634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345064"/>
        <c:crosses val="autoZero"/>
        <c:auto val="1"/>
        <c:lblAlgn val="ctr"/>
        <c:lblOffset val="100"/>
        <c:noMultiLvlLbl val="0"/>
      </c:catAx>
      <c:valAx>
        <c:axId val="626345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342112"/>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Commercial Burglary </a:t>
            </a:r>
          </a:p>
        </c:rich>
      </c:tx>
      <c:overlay val="0"/>
      <c:spPr>
        <a:noFill/>
        <a:ln w="1270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Crime'!$Y$2:$Y$11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'Property Crime'!$Z$2:$Z$11</c:f>
              <c:numCache>
                <c:formatCode>General</c:formatCode>
                <c:ptCount val="10"/>
                <c:pt idx="0">
                  <c:v>25</c:v>
                </c:pt>
                <c:pt idx="1">
                  <c:v>37</c:v>
                </c:pt>
                <c:pt idx="2">
                  <c:v>52</c:v>
                </c:pt>
                <c:pt idx="3">
                  <c:v>35</c:v>
                </c:pt>
                <c:pt idx="4">
                  <c:v>18</c:v>
                </c:pt>
                <c:pt idx="5">
                  <c:v>23</c:v>
                </c:pt>
                <c:pt idx="6">
                  <c:v>17</c:v>
                </c:pt>
                <c:pt idx="7">
                  <c:v>19</c:v>
                </c:pt>
                <c:pt idx="8">
                  <c:v>23</c:v>
                </c:pt>
                <c:pt idx="9">
                  <c:v>28</c:v>
                </c:pt>
              </c:numCache>
            </c:numRef>
          </c:val>
          <c:extLst>
            <c:ext xmlns:c16="http://schemas.microsoft.com/office/drawing/2014/chart" uri="{C3380CC4-5D6E-409C-BE32-E72D297353CC}">
              <c16:uniqueId val="{00000000-16AD-46E4-8129-7BE5693FC9EF}"/>
            </c:ext>
          </c:extLst>
        </c:ser>
        <c:dLbls>
          <c:showLegendKey val="0"/>
          <c:showVal val="0"/>
          <c:showCatName val="0"/>
          <c:showSerName val="0"/>
          <c:showPercent val="0"/>
          <c:showBubbleSize val="0"/>
        </c:dLbls>
        <c:gapWidth val="219"/>
        <c:overlap val="-27"/>
        <c:axId val="628185272"/>
        <c:axId val="628180352"/>
      </c:barChart>
      <c:catAx>
        <c:axId val="62818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180352"/>
        <c:crosses val="autoZero"/>
        <c:auto val="1"/>
        <c:lblAlgn val="ctr"/>
        <c:lblOffset val="100"/>
        <c:noMultiLvlLbl val="0"/>
      </c:catAx>
      <c:valAx>
        <c:axId val="6281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185272"/>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Felony Vandalism</a:t>
            </a:r>
          </a:p>
        </c:rich>
      </c:tx>
      <c:overlay val="0"/>
      <c:spPr>
        <a:noFill/>
        <a:ln w="1905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'Property Crime'!$AD$1</c:f>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Crime'!$AC$2:$AC$11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'Property Crime'!$AD$2:$AD$11</c:f>
              <c:numCache>
                <c:formatCode>General</c:formatCode>
                <c:ptCount val="10"/>
                <c:pt idx="0">
                  <c:v>10</c:v>
                </c:pt>
                <c:pt idx="1">
                  <c:v>16</c:v>
                </c:pt>
                <c:pt idx="2">
                  <c:v>16</c:v>
                </c:pt>
                <c:pt idx="3">
                  <c:v>10</c:v>
                </c:pt>
                <c:pt idx="4">
                  <c:v>28</c:v>
                </c:pt>
                <c:pt idx="5">
                  <c:v>20</c:v>
                </c:pt>
                <c:pt idx="6">
                  <c:v>10</c:v>
                </c:pt>
                <c:pt idx="7">
                  <c:v>16</c:v>
                </c:pt>
                <c:pt idx="8">
                  <c:v>22</c:v>
                </c:pt>
                <c:pt idx="9">
                  <c:v>15</c:v>
                </c:pt>
              </c:numCache>
            </c:numRef>
          </c:val>
          <c:extLst>
            <c:ext xmlns:c16="http://schemas.microsoft.com/office/drawing/2014/chart" uri="{C3380CC4-5D6E-409C-BE32-E72D297353CC}">
              <c16:uniqueId val="{00000000-2704-46E0-AD45-0FE259C44249}"/>
            </c:ext>
          </c:extLst>
        </c:ser>
        <c:dLbls>
          <c:showLegendKey val="0"/>
          <c:showVal val="0"/>
          <c:showCatName val="0"/>
          <c:showSerName val="0"/>
          <c:showPercent val="0"/>
          <c:showBubbleSize val="0"/>
        </c:dLbls>
        <c:gapWidth val="219"/>
        <c:overlap val="-27"/>
        <c:axId val="578112616"/>
        <c:axId val="578107040"/>
      </c:barChart>
      <c:catAx>
        <c:axId val="57811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07040"/>
        <c:crosses val="autoZero"/>
        <c:auto val="1"/>
        <c:lblAlgn val="ctr"/>
        <c:lblOffset val="100"/>
        <c:noMultiLvlLbl val="0"/>
      </c:catAx>
      <c:valAx>
        <c:axId val="57810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12616"/>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a:t>Misdemeanor Vandalism</a:t>
            </a:r>
          </a:p>
        </c:rich>
      </c:tx>
      <c:overlay val="0"/>
      <c:spPr>
        <a:noFill/>
        <a:ln w="19050">
          <a:solidFill>
            <a:schemeClr val="accent1">
              <a:lumMod val="60000"/>
              <a:lumOff val="40000"/>
            </a:schemeClr>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'Property Crime'!$AH$1</c:f>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'Property Crime'!$AG$2:$AG$11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'Property Crime'!$AH$2:$AH$11</c:f>
              <c:numCache>
                <c:formatCode>General</c:formatCode>
                <c:ptCount val="10"/>
                <c:pt idx="0">
                  <c:v>41</c:v>
                </c:pt>
                <c:pt idx="1">
                  <c:v>69</c:v>
                </c:pt>
                <c:pt idx="2">
                  <c:v>68</c:v>
                </c:pt>
                <c:pt idx="3">
                  <c:v>67</c:v>
                </c:pt>
                <c:pt idx="4">
                  <c:v>73</c:v>
                </c:pt>
                <c:pt idx="5">
                  <c:v>57</c:v>
                </c:pt>
                <c:pt idx="6">
                  <c:v>66</c:v>
                </c:pt>
                <c:pt idx="7">
                  <c:v>42</c:v>
                </c:pt>
                <c:pt idx="8">
                  <c:v>35</c:v>
                </c:pt>
                <c:pt idx="9">
                  <c:v>39</c:v>
                </c:pt>
              </c:numCache>
            </c:numRef>
          </c:val>
          <c:extLst>
            <c:ext xmlns:c16="http://schemas.microsoft.com/office/drawing/2014/chart" uri="{C3380CC4-5D6E-409C-BE32-E72D297353CC}">
              <c16:uniqueId val="{00000000-7B04-487D-B4A6-D7C8E8F1EF85}"/>
            </c:ext>
          </c:extLst>
        </c:ser>
        <c:dLbls>
          <c:showLegendKey val="0"/>
          <c:showVal val="0"/>
          <c:showCatName val="0"/>
          <c:showSerName val="0"/>
          <c:showPercent val="0"/>
          <c:showBubbleSize val="0"/>
        </c:dLbls>
        <c:gapWidth val="219"/>
        <c:overlap val="-27"/>
        <c:axId val="587350992"/>
        <c:axId val="587350336"/>
      </c:barChart>
      <c:catAx>
        <c:axId val="58735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50336"/>
        <c:crosses val="autoZero"/>
        <c:auto val="1"/>
        <c:lblAlgn val="ctr"/>
        <c:lblOffset val="100"/>
        <c:noMultiLvlLbl val="0"/>
      </c:catAx>
      <c:valAx>
        <c:axId val="58735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50992"/>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200" b="1"/>
              <a:t>2020 Code Enforcement</a:t>
            </a:r>
          </a:p>
          <a:p>
            <a:pPr algn="ctr">
              <a:defRPr/>
            </a:pPr>
            <a:r>
              <a:rPr lang="en-US" sz="1200" b="1"/>
              <a:t>305 - Total Calls for Service</a:t>
            </a:r>
          </a:p>
        </c:rich>
      </c:tx>
      <c:layout>
        <c:manualLayout>
          <c:xMode val="edge"/>
          <c:yMode val="edge"/>
          <c:x val="0.33743044619422574"/>
          <c:y val="2.9193226722265944E-2"/>
        </c:manualLayout>
      </c:layout>
      <c:overlay val="0"/>
      <c:spPr>
        <a:noFill/>
        <a:ln w="28575">
          <a:solidFill>
            <a:schemeClr val="accent1"/>
          </a:solid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112081357677708E-2"/>
          <c:y val="0.2295339920639172"/>
          <c:w val="0.89229118839709065"/>
          <c:h val="0.60563674084939989"/>
        </c:manualLayout>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'Code Enforcement'!$E$1:$E$12</c:f>
              <c:strCache>
                <c:ptCount val="12"/>
                <c:pt idx="0">
                  <c:v>Jan</c:v>
                </c:pt>
                <c:pt idx="1">
                  <c:v>Feb</c:v>
                </c:pt>
                <c:pt idx="2">
                  <c:v>March</c:v>
                </c:pt>
                <c:pt idx="3">
                  <c:v>April</c:v>
                </c:pt>
                <c:pt idx="4">
                  <c:v>May</c:v>
                </c:pt>
                <c:pt idx="5">
                  <c:v>June</c:v>
                </c:pt>
                <c:pt idx="6">
                  <c:v>July</c:v>
                </c:pt>
                <c:pt idx="7">
                  <c:v>Aug</c:v>
                </c:pt>
                <c:pt idx="8">
                  <c:v>Sep</c:v>
                </c:pt>
                <c:pt idx="9">
                  <c:v>Oct</c:v>
                </c:pt>
                <c:pt idx="10">
                  <c:v>Nov</c:v>
                </c:pt>
                <c:pt idx="11">
                  <c:v>Dec</c:v>
                </c:pt>
              </c:strCache>
            </c:strRef>
          </c:cat>
          <c:val>
            <c:numRef>
              <c:f>'Code Enforcement'!$F$1:$F$12</c:f>
              <c:numCache>
                <c:formatCode>General</c:formatCode>
                <c:ptCount val="12"/>
                <c:pt idx="0">
                  <c:v>21</c:v>
                </c:pt>
                <c:pt idx="1">
                  <c:v>17</c:v>
                </c:pt>
                <c:pt idx="2">
                  <c:v>16</c:v>
                </c:pt>
                <c:pt idx="3">
                  <c:v>24</c:v>
                </c:pt>
                <c:pt idx="4">
                  <c:v>22</c:v>
                </c:pt>
                <c:pt idx="5">
                  <c:v>30</c:v>
                </c:pt>
                <c:pt idx="6">
                  <c:v>20</c:v>
                </c:pt>
                <c:pt idx="7">
                  <c:v>31</c:v>
                </c:pt>
                <c:pt idx="8">
                  <c:v>37</c:v>
                </c:pt>
                <c:pt idx="9">
                  <c:v>35</c:v>
                </c:pt>
                <c:pt idx="10">
                  <c:v>26</c:v>
                </c:pt>
                <c:pt idx="11">
                  <c:v>26</c:v>
                </c:pt>
              </c:numCache>
            </c:numRef>
          </c:val>
          <c:extLst>
            <c:ext xmlns:c16="http://schemas.microsoft.com/office/drawing/2014/chart" uri="{C3380CC4-5D6E-409C-BE32-E72D297353CC}">
              <c16:uniqueId val="{00000000-5A37-45B5-8277-B7D9651C8735}"/>
            </c:ext>
          </c:extLst>
        </c:ser>
        <c:dLbls>
          <c:showLegendKey val="0"/>
          <c:showVal val="0"/>
          <c:showCatName val="0"/>
          <c:showSerName val="0"/>
          <c:showPercent val="0"/>
          <c:showBubbleSize val="0"/>
        </c:dLbls>
        <c:gapWidth val="219"/>
        <c:overlap val="-27"/>
        <c:axId val="751557688"/>
        <c:axId val="751562936"/>
      </c:barChart>
      <c:dateAx>
        <c:axId val="75155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562936"/>
        <c:crosses val="autoZero"/>
        <c:auto val="0"/>
        <c:lblOffset val="100"/>
        <c:baseTimeUnit val="days"/>
      </c:dateAx>
      <c:valAx>
        <c:axId val="751562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557688"/>
        <c:crosses val="autoZero"/>
        <c:crossBetween val="between"/>
      </c:valAx>
      <c:spPr>
        <a:noFill/>
        <a:ln>
          <a:noFill/>
        </a:ln>
        <a:effectLst/>
      </c:spPr>
    </c:plotArea>
    <c:plotVisOnly val="1"/>
    <c:dispBlanksAs val="gap"/>
    <c:showDLblsOverMax val="0"/>
  </c:chart>
  <c:spPr>
    <a:solidFill>
      <a:sysClr val="window" lastClr="FFFFFF"/>
    </a:solidFill>
    <a:ln w="38100"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A73D-986C-42B0-8B94-05C728C8B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FCE1D-68F9-4F25-8080-E791E554A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0EB1C-5D75-4B8B-9312-9B93A520497C}"/>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5" name="Footer Placeholder 4">
            <a:extLst>
              <a:ext uri="{FF2B5EF4-FFF2-40B4-BE49-F238E27FC236}">
                <a16:creationId xmlns:a16="http://schemas.microsoft.com/office/drawing/2014/main" id="{5167DEA0-02CC-4BC3-841B-E4272473D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0D326-BA88-4D8C-8FD7-060F97B77DA5}"/>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96003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A2FE-F47A-45D0-8F66-EF0A42F5A4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54EE1-ECB5-40D3-AE22-F8D749A3D4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8CCDA-5744-4522-9C30-EE451A3062A8}"/>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5" name="Footer Placeholder 4">
            <a:extLst>
              <a:ext uri="{FF2B5EF4-FFF2-40B4-BE49-F238E27FC236}">
                <a16:creationId xmlns:a16="http://schemas.microsoft.com/office/drawing/2014/main" id="{276B0763-C979-4001-AA3B-86BF044DA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F699A-56BA-4C4F-A1A6-E31A0290DF5F}"/>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78642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EEA3B-B9F5-48B5-8852-2268844081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4793E-8653-4B28-B6FD-AB7554883A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A6001-DC17-49EF-AD18-58FEA11BD0CB}"/>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5" name="Footer Placeholder 4">
            <a:extLst>
              <a:ext uri="{FF2B5EF4-FFF2-40B4-BE49-F238E27FC236}">
                <a16:creationId xmlns:a16="http://schemas.microsoft.com/office/drawing/2014/main" id="{07367FD8-756A-4515-A4AD-E6818B0BE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CD0A4-CA91-47FC-A187-EB89CBA18EC6}"/>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310428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9D25-9CCD-40F3-BD43-5EE88381E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B0184-A4C1-4988-8EFB-BC1592269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AAA19-14E1-4E3F-B56B-9043C2F36AD4}"/>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5" name="Footer Placeholder 4">
            <a:extLst>
              <a:ext uri="{FF2B5EF4-FFF2-40B4-BE49-F238E27FC236}">
                <a16:creationId xmlns:a16="http://schemas.microsoft.com/office/drawing/2014/main" id="{3C837707-0E2C-4C93-91C2-77097A9AE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F9679-B74F-4B58-BF7A-F8AC58DFC95F}"/>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53268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4FFD-8867-4A3F-8C0C-2C3DA1772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84C06-4BAC-410C-93D3-22086E753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1A6795-2EDA-4D65-B30D-E79AA9CDC09C}"/>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5" name="Footer Placeholder 4">
            <a:extLst>
              <a:ext uri="{FF2B5EF4-FFF2-40B4-BE49-F238E27FC236}">
                <a16:creationId xmlns:a16="http://schemas.microsoft.com/office/drawing/2014/main" id="{2D65FF7E-2319-4DE1-87F5-02E67470F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33759-C7E5-4569-A26F-49374341F213}"/>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123797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18C-948C-40E5-BA0C-C3F1089DC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A562E-0D57-4AE8-B59A-DD22368AE5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2E2EF-C12B-4070-994C-3883D4C61C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A66487-0DA5-4D69-82A0-4E76DA02B3EF}"/>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6" name="Footer Placeholder 5">
            <a:extLst>
              <a:ext uri="{FF2B5EF4-FFF2-40B4-BE49-F238E27FC236}">
                <a16:creationId xmlns:a16="http://schemas.microsoft.com/office/drawing/2014/main" id="{D3F82B75-0F6C-43EF-8E80-175989BB0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6AE29-D256-46C5-9F3F-46594E13BDF6}"/>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01693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ED07-A69C-40D5-9DA3-6A38A2CD4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874ACF-1488-41B5-80C7-43E0EAD2D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EBF707-8670-4172-B63C-4A04D8FA4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24271-490E-48BA-8D19-C95E9E6D5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7CCE79-5CE5-46D8-B290-DF009543F9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777BC-F4BB-4451-8530-D0776CE6AEF3}"/>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8" name="Footer Placeholder 7">
            <a:extLst>
              <a:ext uri="{FF2B5EF4-FFF2-40B4-BE49-F238E27FC236}">
                <a16:creationId xmlns:a16="http://schemas.microsoft.com/office/drawing/2014/main" id="{BEA3EF70-A920-4E13-AD34-CE087653C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57C013-FF5A-4548-8C06-B5432E3D9369}"/>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83141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36A0-6159-4B41-884A-4CA4CD43C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2939F9-22B0-469E-A975-1026EE48D4A5}"/>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4" name="Footer Placeholder 3">
            <a:extLst>
              <a:ext uri="{FF2B5EF4-FFF2-40B4-BE49-F238E27FC236}">
                <a16:creationId xmlns:a16="http://schemas.microsoft.com/office/drawing/2014/main" id="{87B61364-23DB-4175-95D7-0DD3F7023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4AEB0-6E32-4897-B279-6EBDF18B14B9}"/>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129444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C0BD9-5FB4-4E94-864D-481A20CB151B}"/>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3" name="Footer Placeholder 2">
            <a:extLst>
              <a:ext uri="{FF2B5EF4-FFF2-40B4-BE49-F238E27FC236}">
                <a16:creationId xmlns:a16="http://schemas.microsoft.com/office/drawing/2014/main" id="{052254A7-FDD4-45A4-AF5D-DA40F8250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8ADE14-1E9D-4617-BB14-52F78B42D3EC}"/>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7998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FCE3-3810-46B1-8739-A34E50B2D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BF1FC-403A-4243-A8EB-BEEA4513E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7B4A2-2759-474A-B68D-7107FEC83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D15385-D7B3-4924-BFA3-9C3BC6DE4462}"/>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6" name="Footer Placeholder 5">
            <a:extLst>
              <a:ext uri="{FF2B5EF4-FFF2-40B4-BE49-F238E27FC236}">
                <a16:creationId xmlns:a16="http://schemas.microsoft.com/office/drawing/2014/main" id="{526D98C9-B05E-491C-8337-8BD406121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8D2E1-D74B-4329-AA8E-D7B9353F4B71}"/>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227142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0478-8214-4B5E-ABC8-1F6CEFF24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6BA25-93C9-482A-9BFE-902E7E21C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2A83F6-E181-4726-9A7B-51373FAC1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B743D2-2E2C-4E0E-85E6-C8FFD1BE6B85}"/>
              </a:ext>
            </a:extLst>
          </p:cNvPr>
          <p:cNvSpPr>
            <a:spLocks noGrp="1"/>
          </p:cNvSpPr>
          <p:nvPr>
            <p:ph type="dt" sz="half" idx="10"/>
          </p:nvPr>
        </p:nvSpPr>
        <p:spPr/>
        <p:txBody>
          <a:bodyPr/>
          <a:lstStyle/>
          <a:p>
            <a:fld id="{D0341F8D-A4AF-402A-BF29-ECD50EEED196}" type="datetimeFigureOut">
              <a:rPr lang="en-US" smtClean="0"/>
              <a:t>4/26/2021</a:t>
            </a:fld>
            <a:endParaRPr lang="en-US"/>
          </a:p>
        </p:txBody>
      </p:sp>
      <p:sp>
        <p:nvSpPr>
          <p:cNvPr id="6" name="Footer Placeholder 5">
            <a:extLst>
              <a:ext uri="{FF2B5EF4-FFF2-40B4-BE49-F238E27FC236}">
                <a16:creationId xmlns:a16="http://schemas.microsoft.com/office/drawing/2014/main" id="{0A3BE4E7-EFD4-4039-9714-77173682C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8EE69-A999-4D6C-86A3-22D5A2970CB0}"/>
              </a:ext>
            </a:extLst>
          </p:cNvPr>
          <p:cNvSpPr>
            <a:spLocks noGrp="1"/>
          </p:cNvSpPr>
          <p:nvPr>
            <p:ph type="sldNum" sz="quarter" idx="12"/>
          </p:nvPr>
        </p:nvSpPr>
        <p:spPr/>
        <p:txBody>
          <a:bodyPr/>
          <a:lstStyle/>
          <a:p>
            <a:fld id="{00B88905-3399-4046-8472-0BCB49BEAC35}" type="slidenum">
              <a:rPr lang="en-US" smtClean="0"/>
              <a:t>‹#›</a:t>
            </a:fld>
            <a:endParaRPr lang="en-US"/>
          </a:p>
        </p:txBody>
      </p:sp>
    </p:spTree>
    <p:extLst>
      <p:ext uri="{BB962C8B-B14F-4D97-AF65-F5344CB8AC3E}">
        <p14:creationId xmlns:p14="http://schemas.microsoft.com/office/powerpoint/2010/main" val="182668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EEFB8-D455-4ADC-974B-1DC4C5787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2456E4-0FA2-40F7-8758-530B012328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AEDB5-C251-4E71-9E29-6C0C3A8FD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41F8D-A4AF-402A-BF29-ECD50EEED196}" type="datetimeFigureOut">
              <a:rPr lang="en-US" smtClean="0"/>
              <a:t>4/26/2021</a:t>
            </a:fld>
            <a:endParaRPr lang="en-US"/>
          </a:p>
        </p:txBody>
      </p:sp>
      <p:sp>
        <p:nvSpPr>
          <p:cNvPr id="5" name="Footer Placeholder 4">
            <a:extLst>
              <a:ext uri="{FF2B5EF4-FFF2-40B4-BE49-F238E27FC236}">
                <a16:creationId xmlns:a16="http://schemas.microsoft.com/office/drawing/2014/main" id="{6D4ABE7F-554B-4DC7-873A-1332726C4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E82877-E259-4879-AA0B-FA2B0ECCE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88905-3399-4046-8472-0BCB49BEAC35}" type="slidenum">
              <a:rPr lang="en-US" smtClean="0"/>
              <a:t>‹#›</a:t>
            </a:fld>
            <a:endParaRPr lang="en-US"/>
          </a:p>
        </p:txBody>
      </p:sp>
    </p:spTree>
    <p:extLst>
      <p:ext uri="{BB962C8B-B14F-4D97-AF65-F5344CB8AC3E}">
        <p14:creationId xmlns:p14="http://schemas.microsoft.com/office/powerpoint/2010/main" val="210201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16" descr="A group of people standing in front of a building&#10;&#10;Description generated with very high confidence">
            <a:extLst>
              <a:ext uri="{FF2B5EF4-FFF2-40B4-BE49-F238E27FC236}">
                <a16:creationId xmlns:a16="http://schemas.microsoft.com/office/drawing/2014/main" id="{A30D31B8-520B-4322-98A3-B07823C91D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66" r="10979" b="1"/>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C622D-F37D-46E0-B14C-F2EE9195B06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mn-lt"/>
              </a:rPr>
              <a:t>Lafayette Police Department - 2020 Annual Report</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6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a:latin typeface="+mn-lt"/>
              </a:rPr>
              <a:t>2020 Annual Report</a:t>
            </a:r>
            <a:endParaRPr lang="en-US" b="1" i="1" dirty="0">
              <a:latin typeface="+mn-lt"/>
            </a:endParaRP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4685408" y="1379664"/>
            <a:ext cx="2821181" cy="464648"/>
          </a:xfrm>
        </p:spPr>
        <p:txBody>
          <a:bodyPr>
            <a:normAutofit fontScale="85000" lnSpcReduction="10000"/>
          </a:bodyPr>
          <a:lstStyle/>
          <a:p>
            <a:pPr marL="0" indent="0">
              <a:buNone/>
            </a:pPr>
            <a:r>
              <a:rPr lang="en-US" sz="2600" b="1" u="sng" dirty="0">
                <a:effectLst>
                  <a:outerShdw blurRad="38100" dist="19050" dir="2700000" algn="tl">
                    <a:schemeClr val="dk1">
                      <a:alpha val="40000"/>
                    </a:schemeClr>
                  </a:outerShdw>
                </a:effectLst>
              </a:rPr>
              <a:t>Traffic Collisions 2020</a:t>
            </a:r>
          </a:p>
        </p:txBody>
      </p:sp>
      <p:pic>
        <p:nvPicPr>
          <p:cNvPr id="6" name="Picture 5">
            <a:extLst>
              <a:ext uri="{FF2B5EF4-FFF2-40B4-BE49-F238E27FC236}">
                <a16:creationId xmlns:a16="http://schemas.microsoft.com/office/drawing/2014/main" id="{9F2704EE-9926-49ED-8710-120E884D007D}"/>
              </a:ext>
            </a:extLst>
          </p:cNvPr>
          <p:cNvPicPr>
            <a:picLocks noChangeAspect="1"/>
          </p:cNvPicPr>
          <p:nvPr/>
        </p:nvPicPr>
        <p:blipFill>
          <a:blip r:embed="rId2"/>
          <a:stretch>
            <a:fillRect/>
          </a:stretch>
        </p:blipFill>
        <p:spPr>
          <a:xfrm>
            <a:off x="838199" y="7706"/>
            <a:ext cx="1641049" cy="2081826"/>
          </a:xfrm>
          <a:prstGeom prst="rect">
            <a:avLst/>
          </a:prstGeom>
        </p:spPr>
      </p:pic>
      <p:pic>
        <p:nvPicPr>
          <p:cNvPr id="3" name="Picture 2">
            <a:extLst>
              <a:ext uri="{FF2B5EF4-FFF2-40B4-BE49-F238E27FC236}">
                <a16:creationId xmlns:a16="http://schemas.microsoft.com/office/drawing/2014/main" id="{CD5AE02D-F04C-4315-A1BC-84B91E1FE39D}"/>
              </a:ext>
            </a:extLst>
          </p:cNvPr>
          <p:cNvPicPr>
            <a:picLocks noChangeAspect="1"/>
          </p:cNvPicPr>
          <p:nvPr/>
        </p:nvPicPr>
        <p:blipFill>
          <a:blip r:embed="rId3"/>
          <a:stretch>
            <a:fillRect/>
          </a:stretch>
        </p:blipFill>
        <p:spPr>
          <a:xfrm>
            <a:off x="2516873" y="1844312"/>
            <a:ext cx="7158253" cy="4841558"/>
          </a:xfrm>
          <a:prstGeom prst="rect">
            <a:avLst/>
          </a:prstGeom>
        </p:spPr>
      </p:pic>
    </p:spTree>
    <p:extLst>
      <p:ext uri="{BB962C8B-B14F-4D97-AF65-F5344CB8AC3E}">
        <p14:creationId xmlns:p14="http://schemas.microsoft.com/office/powerpoint/2010/main" val="21254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a:latin typeface="+mn-lt"/>
              </a:rPr>
              <a:t>2020 Annual Report</a:t>
            </a:r>
            <a:endParaRPr lang="en-US" b="1" i="1" dirty="0">
              <a:latin typeface="+mn-lt"/>
            </a:endParaRP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4474880" y="1379664"/>
            <a:ext cx="3242238" cy="464648"/>
          </a:xfrm>
        </p:spPr>
        <p:txBody>
          <a:bodyPr>
            <a:normAutofit fontScale="77500" lnSpcReduction="20000"/>
          </a:bodyPr>
          <a:lstStyle/>
          <a:p>
            <a:pPr marL="0" indent="0">
              <a:buNone/>
            </a:pPr>
            <a:r>
              <a:rPr lang="en-US" sz="2600" b="1" u="sng" dirty="0">
                <a:effectLst>
                  <a:outerShdw blurRad="38100" dist="19050" dir="2700000" algn="tl">
                    <a:schemeClr val="dk1">
                      <a:alpha val="40000"/>
                    </a:schemeClr>
                  </a:outerShdw>
                </a:effectLst>
              </a:rPr>
              <a:t>Traffic Collisions 2016 - 2020</a:t>
            </a:r>
          </a:p>
        </p:txBody>
      </p:sp>
      <p:pic>
        <p:nvPicPr>
          <p:cNvPr id="6" name="Picture 5">
            <a:extLst>
              <a:ext uri="{FF2B5EF4-FFF2-40B4-BE49-F238E27FC236}">
                <a16:creationId xmlns:a16="http://schemas.microsoft.com/office/drawing/2014/main" id="{9F2704EE-9926-49ED-8710-120E884D007D}"/>
              </a:ext>
            </a:extLst>
          </p:cNvPr>
          <p:cNvPicPr>
            <a:picLocks noChangeAspect="1"/>
          </p:cNvPicPr>
          <p:nvPr/>
        </p:nvPicPr>
        <p:blipFill>
          <a:blip r:embed="rId2"/>
          <a:stretch>
            <a:fillRect/>
          </a:stretch>
        </p:blipFill>
        <p:spPr>
          <a:xfrm>
            <a:off x="838199" y="7706"/>
            <a:ext cx="1641049" cy="2081826"/>
          </a:xfrm>
          <a:prstGeom prst="rect">
            <a:avLst/>
          </a:prstGeom>
        </p:spPr>
      </p:pic>
      <p:pic>
        <p:nvPicPr>
          <p:cNvPr id="4" name="Picture 3">
            <a:extLst>
              <a:ext uri="{FF2B5EF4-FFF2-40B4-BE49-F238E27FC236}">
                <a16:creationId xmlns:a16="http://schemas.microsoft.com/office/drawing/2014/main" id="{9DA7898B-FD9A-493D-A1C0-259CE98F062E}"/>
              </a:ext>
            </a:extLst>
          </p:cNvPr>
          <p:cNvPicPr>
            <a:picLocks noChangeAspect="1"/>
          </p:cNvPicPr>
          <p:nvPr/>
        </p:nvPicPr>
        <p:blipFill>
          <a:blip r:embed="rId3"/>
          <a:stretch>
            <a:fillRect/>
          </a:stretch>
        </p:blipFill>
        <p:spPr>
          <a:xfrm>
            <a:off x="2417986" y="1685795"/>
            <a:ext cx="7356026" cy="5172205"/>
          </a:xfrm>
          <a:prstGeom prst="rect">
            <a:avLst/>
          </a:prstGeom>
        </p:spPr>
      </p:pic>
    </p:spTree>
    <p:extLst>
      <p:ext uri="{BB962C8B-B14F-4D97-AF65-F5344CB8AC3E}">
        <p14:creationId xmlns:p14="http://schemas.microsoft.com/office/powerpoint/2010/main" val="403611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838199" y="1825625"/>
            <a:ext cx="4865018" cy="4749106"/>
          </a:xfrm>
        </p:spPr>
        <p:txBody>
          <a:bodyPr>
            <a:normAutofit fontScale="55000" lnSpcReduction="20000"/>
          </a:bodyPr>
          <a:lstStyle/>
          <a:p>
            <a:pPr marL="0" indent="0">
              <a:buNone/>
            </a:pPr>
            <a:r>
              <a:rPr lang="en-US" sz="2600" b="1" u="sng" dirty="0">
                <a:effectLst>
                  <a:outerShdw blurRad="38100" dist="19050" dir="2700000" algn="tl">
                    <a:schemeClr val="dk1">
                      <a:alpha val="40000"/>
                    </a:schemeClr>
                  </a:outerShdw>
                </a:effectLst>
              </a:rPr>
              <a:t>Code Enforcement</a:t>
            </a:r>
          </a:p>
          <a:p>
            <a:pPr marL="0" indent="0">
              <a:buNone/>
            </a:pPr>
            <a:r>
              <a:rPr lang="en-US" sz="2600" dirty="0"/>
              <a:t>In Lafayette, the Code Enforcement Unit is within the Lafayette Police Department.  </a:t>
            </a:r>
          </a:p>
          <a:p>
            <a:pPr marL="0" indent="0">
              <a:buNone/>
            </a:pPr>
            <a:r>
              <a:rPr lang="en-US" sz="2600" dirty="0"/>
              <a:t>In 2020, the Code Enforcement Unit handled 305 complaints from residents.  </a:t>
            </a:r>
          </a:p>
          <a:p>
            <a:pPr marL="0" indent="0">
              <a:buNone/>
            </a:pPr>
            <a:endParaRPr lang="en-US" sz="900" b="1" u="sng" dirty="0"/>
          </a:p>
          <a:p>
            <a:pPr marL="0" indent="0">
              <a:buNone/>
            </a:pPr>
            <a:r>
              <a:rPr lang="en-US" sz="2500" b="1" u="sng" dirty="0"/>
              <a:t>The top six calls for service:</a:t>
            </a:r>
          </a:p>
          <a:p>
            <a:pPr lvl="0"/>
            <a:r>
              <a:rPr lang="en-US" sz="2500" dirty="0"/>
              <a:t>Fire hazards &amp; weed abatement</a:t>
            </a:r>
          </a:p>
          <a:p>
            <a:pPr lvl="0"/>
            <a:r>
              <a:rPr lang="en-US" sz="2500" dirty="0"/>
              <a:t>Property Maintenance</a:t>
            </a:r>
          </a:p>
          <a:p>
            <a:pPr lvl="0"/>
            <a:r>
              <a:rPr lang="en-US" sz="2500" dirty="0"/>
              <a:t>Inoperable vehicles and boats in public view</a:t>
            </a:r>
          </a:p>
          <a:p>
            <a:pPr lvl="0"/>
            <a:r>
              <a:rPr lang="en-US" sz="2500" dirty="0"/>
              <a:t>Construction without a permit</a:t>
            </a:r>
          </a:p>
          <a:p>
            <a:pPr lvl="0"/>
            <a:r>
              <a:rPr lang="en-US" sz="2500" dirty="0"/>
              <a:t>Tenant – Landlord – Neighbor disputes</a:t>
            </a:r>
          </a:p>
          <a:p>
            <a:pPr lvl="0"/>
            <a:r>
              <a:rPr lang="en-US" sz="2500" dirty="0"/>
              <a:t>Animals – bees    </a:t>
            </a:r>
          </a:p>
          <a:p>
            <a:pPr marL="0" indent="0">
              <a:buNone/>
            </a:pPr>
            <a:r>
              <a:rPr lang="en-US" sz="2500" dirty="0"/>
              <a:t>In 2019, the City Council passed Ordinance 675 which restricted the sale of flavored tobacco products within the City.  </a:t>
            </a:r>
          </a:p>
          <a:p>
            <a:pPr marL="0" indent="0">
              <a:buNone/>
            </a:pPr>
            <a:r>
              <a:rPr lang="en-US" sz="2500" dirty="0"/>
              <a:t>The Ordinance also required tobacco retailers to be licensed by the City.  Code Enforcement oversaw implementation, licensing and enforcement.  </a:t>
            </a:r>
          </a:p>
          <a:p>
            <a:pPr marL="0" indent="0">
              <a:buNone/>
            </a:pPr>
            <a:r>
              <a:rPr lang="en-US" sz="2500" dirty="0"/>
              <a:t>This was accomplished successfully and there are 11 licensed retailers within the City.</a:t>
            </a:r>
          </a:p>
        </p:txBody>
      </p:sp>
      <p:pic>
        <p:nvPicPr>
          <p:cNvPr id="6" name="Picture 5">
            <a:extLst>
              <a:ext uri="{FF2B5EF4-FFF2-40B4-BE49-F238E27FC236}">
                <a16:creationId xmlns:a16="http://schemas.microsoft.com/office/drawing/2014/main" id="{9F2704EE-9926-49ED-8710-120E884D007D}"/>
              </a:ext>
            </a:extLst>
          </p:cNvPr>
          <p:cNvPicPr>
            <a:picLocks noChangeAspect="1"/>
          </p:cNvPicPr>
          <p:nvPr/>
        </p:nvPicPr>
        <p:blipFill>
          <a:blip r:embed="rId2"/>
          <a:stretch>
            <a:fillRect/>
          </a:stretch>
        </p:blipFill>
        <p:spPr>
          <a:xfrm>
            <a:off x="838199" y="7706"/>
            <a:ext cx="1641049" cy="2081826"/>
          </a:xfrm>
          <a:prstGeom prst="rect">
            <a:avLst/>
          </a:prstGeom>
        </p:spPr>
      </p:pic>
      <p:graphicFrame>
        <p:nvGraphicFramePr>
          <p:cNvPr id="9" name="Chart 8">
            <a:extLst>
              <a:ext uri="{FF2B5EF4-FFF2-40B4-BE49-F238E27FC236}">
                <a16:creationId xmlns:a16="http://schemas.microsoft.com/office/drawing/2014/main" id="{837C561B-264A-400D-8F7B-FA2C7FC42E7E}"/>
              </a:ext>
            </a:extLst>
          </p:cNvPr>
          <p:cNvGraphicFramePr>
            <a:graphicFrameLocks/>
          </p:cNvGraphicFramePr>
          <p:nvPr/>
        </p:nvGraphicFramePr>
        <p:xfrm>
          <a:off x="5767915" y="1825625"/>
          <a:ext cx="5585885" cy="3906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12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1716832" y="1903445"/>
            <a:ext cx="9636967" cy="4273518"/>
          </a:xfrm>
        </p:spPr>
        <p:txBody>
          <a:bodyPr>
            <a:normAutofit/>
          </a:bodyPr>
          <a:lstStyle/>
          <a:p>
            <a:pPr marL="0" indent="0">
              <a:buNone/>
            </a:pPr>
            <a:r>
              <a:rPr lang="en-US" sz="2600" b="1" u="sng" dirty="0">
                <a:effectLst>
                  <a:outerShdw blurRad="38100" dist="19050" dir="2700000" algn="tl">
                    <a:schemeClr val="dk1">
                      <a:alpha val="40000"/>
                    </a:schemeClr>
                  </a:outerShdw>
                </a:effectLst>
              </a:rPr>
              <a:t>Crime Prevention Commission</a:t>
            </a:r>
          </a:p>
          <a:p>
            <a:pPr marL="0" indent="0">
              <a:buNone/>
            </a:pPr>
            <a:r>
              <a:rPr lang="en-US" sz="2600" dirty="0">
                <a:effectLst>
                  <a:outerShdw blurRad="38100" dist="19050" dir="2700000" algn="tl">
                    <a:schemeClr val="dk1">
                      <a:alpha val="40000"/>
                    </a:schemeClr>
                  </a:outerShdw>
                </a:effectLst>
              </a:rPr>
              <a:t>In 2020, continued the mission of making Lafayette a safe community.</a:t>
            </a:r>
          </a:p>
          <a:p>
            <a:r>
              <a:rPr lang="en-US" sz="2600" dirty="0">
                <a:effectLst>
                  <a:outerShdw blurRad="38100" dist="19050" dir="2700000" algn="tl">
                    <a:schemeClr val="dk1">
                      <a:alpha val="40000"/>
                    </a:schemeClr>
                  </a:outerShdw>
                </a:effectLst>
              </a:rPr>
              <a:t>“Lock Up Lafayette”</a:t>
            </a:r>
          </a:p>
          <a:p>
            <a:r>
              <a:rPr lang="en-US" sz="2600" dirty="0">
                <a:effectLst>
                  <a:outerShdw blurRad="38100" dist="19050" dir="2700000" algn="tl">
                    <a:schemeClr val="dk1">
                      <a:alpha val="40000"/>
                    </a:schemeClr>
                  </a:outerShdw>
                </a:effectLst>
              </a:rPr>
              <a:t>“Don’t Feed the Bears”</a:t>
            </a:r>
          </a:p>
          <a:p>
            <a:r>
              <a:rPr lang="en-US" sz="2600" dirty="0">
                <a:effectLst>
                  <a:outerShdw blurRad="38100" dist="19050" dir="2700000" algn="tl">
                    <a:schemeClr val="dk1">
                      <a:alpha val="40000"/>
                    </a:schemeClr>
                  </a:outerShdw>
                </a:effectLst>
              </a:rPr>
              <a:t>Citizens Academies had to be cancelled due to COVID</a:t>
            </a:r>
          </a:p>
          <a:p>
            <a:r>
              <a:rPr lang="en-US" sz="2600" dirty="0">
                <a:effectLst>
                  <a:outerShdw blurRad="38100" dist="19050" dir="2700000" algn="tl">
                    <a:schemeClr val="dk1">
                      <a:alpha val="40000"/>
                    </a:schemeClr>
                  </a:outerShdw>
                </a:effectLst>
              </a:rPr>
              <a:t>Meets Monthly at publicly noticed meetings, a great opportunity for members of the community to engage with the PD</a:t>
            </a:r>
          </a:p>
          <a:p>
            <a:endParaRPr lang="en-US" sz="2600" dirty="0">
              <a:effectLst>
                <a:outerShdw blurRad="38100" dist="19050" dir="2700000" algn="tl">
                  <a:schemeClr val="dk1">
                    <a:alpha val="40000"/>
                  </a:schemeClr>
                </a:outerShdw>
              </a:effectLst>
            </a:endParaRPr>
          </a:p>
          <a:p>
            <a:pPr marL="0" indent="0">
              <a:buNone/>
            </a:pPr>
            <a:endParaRPr lang="en-US" sz="2600" b="1" u="sng" dirty="0">
              <a:effectLst>
                <a:outerShdw blurRad="38100" dist="19050" dir="2700000" algn="tl">
                  <a:schemeClr val="dk1">
                    <a:alpha val="40000"/>
                  </a:schemeClr>
                </a:outerShdw>
              </a:effectLst>
            </a:endParaRPr>
          </a:p>
          <a:p>
            <a:pPr marL="0" indent="0">
              <a:buNone/>
            </a:pPr>
            <a:endParaRPr lang="en-US" sz="2600" b="1" u="sng" dirty="0">
              <a:effectLst>
                <a:outerShdw blurRad="38100" dist="19050" dir="2700000" algn="tl">
                  <a:schemeClr val="dk1">
                    <a:alpha val="40000"/>
                  </a:schemeClr>
                </a:outerShdw>
              </a:effectLst>
            </a:endParaRPr>
          </a:p>
        </p:txBody>
      </p:sp>
      <p:pic>
        <p:nvPicPr>
          <p:cNvPr id="4" name="Picture 3">
            <a:extLst>
              <a:ext uri="{FF2B5EF4-FFF2-40B4-BE49-F238E27FC236}">
                <a16:creationId xmlns:a16="http://schemas.microsoft.com/office/drawing/2014/main" id="{66704B90-ECDA-4C33-A104-2B106103EEEC}"/>
              </a:ext>
            </a:extLst>
          </p:cNvPr>
          <p:cNvPicPr>
            <a:picLocks noChangeAspect="1"/>
          </p:cNvPicPr>
          <p:nvPr/>
        </p:nvPicPr>
        <p:blipFill>
          <a:blip r:embed="rId2"/>
          <a:stretch>
            <a:fillRect/>
          </a:stretch>
        </p:blipFill>
        <p:spPr>
          <a:xfrm>
            <a:off x="479806" y="2044847"/>
            <a:ext cx="1152244" cy="1786283"/>
          </a:xfrm>
          <a:prstGeom prst="rect">
            <a:avLst/>
          </a:prstGeom>
        </p:spPr>
      </p:pic>
      <p:pic>
        <p:nvPicPr>
          <p:cNvPr id="5" name="Picture 4">
            <a:extLst>
              <a:ext uri="{FF2B5EF4-FFF2-40B4-BE49-F238E27FC236}">
                <a16:creationId xmlns:a16="http://schemas.microsoft.com/office/drawing/2014/main" id="{0FAF949D-84E8-4FFA-88EA-B4EF113E2C47}"/>
              </a:ext>
            </a:extLst>
          </p:cNvPr>
          <p:cNvPicPr>
            <a:picLocks noChangeAspect="1"/>
          </p:cNvPicPr>
          <p:nvPr/>
        </p:nvPicPr>
        <p:blipFill>
          <a:blip r:embed="rId3"/>
          <a:stretch>
            <a:fillRect/>
          </a:stretch>
        </p:blipFill>
        <p:spPr>
          <a:xfrm>
            <a:off x="479807" y="4216893"/>
            <a:ext cx="1152243" cy="1721423"/>
          </a:xfrm>
          <a:prstGeom prst="rect">
            <a:avLst/>
          </a:prstGeom>
        </p:spPr>
      </p:pic>
      <p:pic>
        <p:nvPicPr>
          <p:cNvPr id="9" name="Picture 8">
            <a:extLst>
              <a:ext uri="{FF2B5EF4-FFF2-40B4-BE49-F238E27FC236}">
                <a16:creationId xmlns:a16="http://schemas.microsoft.com/office/drawing/2014/main" id="{37BD7BD2-4DBA-4D08-BD4D-86F2BE92C3B7}"/>
              </a:ext>
            </a:extLst>
          </p:cNvPr>
          <p:cNvPicPr>
            <a:picLocks noChangeAspect="1"/>
          </p:cNvPicPr>
          <p:nvPr/>
        </p:nvPicPr>
        <p:blipFill>
          <a:blip r:embed="rId4"/>
          <a:stretch>
            <a:fillRect/>
          </a:stretch>
        </p:blipFill>
        <p:spPr>
          <a:xfrm>
            <a:off x="838199" y="7706"/>
            <a:ext cx="1641049" cy="2081826"/>
          </a:xfrm>
          <a:prstGeom prst="rect">
            <a:avLst/>
          </a:prstGeom>
        </p:spPr>
      </p:pic>
    </p:spTree>
    <p:extLst>
      <p:ext uri="{BB962C8B-B14F-4D97-AF65-F5344CB8AC3E}">
        <p14:creationId xmlns:p14="http://schemas.microsoft.com/office/powerpoint/2010/main" val="161672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793102" y="1825625"/>
            <a:ext cx="7086613" cy="4780274"/>
          </a:xfrm>
        </p:spPr>
        <p:txBody>
          <a:bodyPr>
            <a:normAutofit fontScale="77500" lnSpcReduction="20000"/>
          </a:bodyPr>
          <a:lstStyle/>
          <a:p>
            <a:pPr marL="0" indent="0">
              <a:buNone/>
            </a:pPr>
            <a:r>
              <a:rPr lang="en-US" sz="2600" b="1" u="sng" dirty="0">
                <a:effectLst>
                  <a:outerShdw blurRad="38100" dist="19050" dir="2700000" algn="tl">
                    <a:schemeClr val="dk1">
                      <a:alpha val="40000"/>
                    </a:schemeClr>
                  </a:outerShdw>
                </a:effectLst>
              </a:rPr>
              <a:t>Police Canine Program</a:t>
            </a:r>
          </a:p>
          <a:p>
            <a:pPr marL="0" indent="0">
              <a:buNone/>
            </a:pPr>
            <a:r>
              <a:rPr lang="en-US" dirty="0"/>
              <a:t>In December 2019, Lafayette PD, with funding provided by the Lafayette Police Foundation, purchased a police canine name Rocco.  </a:t>
            </a:r>
          </a:p>
          <a:p>
            <a:pPr marL="0" indent="0">
              <a:buNone/>
            </a:pPr>
            <a:endParaRPr lang="en-US" sz="1100" dirty="0"/>
          </a:p>
          <a:p>
            <a:pPr marL="0" indent="0">
              <a:buNone/>
            </a:pPr>
            <a:r>
              <a:rPr lang="en-US" dirty="0"/>
              <a:t>Rocco completed Patrol Training in January 2020, which involves tracking and apprehension, and is currently working the beat with his handler Officer White.  </a:t>
            </a:r>
          </a:p>
          <a:p>
            <a:pPr marL="0" indent="0">
              <a:buNone/>
            </a:pPr>
            <a:endParaRPr lang="en-US" sz="1000" dirty="0"/>
          </a:p>
          <a:p>
            <a:pPr marL="0" indent="0">
              <a:buNone/>
            </a:pPr>
            <a:r>
              <a:rPr lang="en-US" dirty="0"/>
              <a:t>This year, Officer White and Rocco will be attending a two-month IED Explosives and Firearm school.  </a:t>
            </a:r>
          </a:p>
          <a:p>
            <a:pPr marL="0" indent="0">
              <a:buNone/>
            </a:pPr>
            <a:endParaRPr lang="en-US" sz="900" dirty="0"/>
          </a:p>
          <a:p>
            <a:pPr marL="0" indent="0">
              <a:buNone/>
            </a:pPr>
            <a:r>
              <a:rPr lang="en-US" dirty="0"/>
              <a:t>When fully trained Rocco will be able to detect over twenty-five scents/chemicals that are involved in the production of explosive devices or are associated with firearms.  This capability will greatly enhance public event, religious institution, and school safety within Lafayette. </a:t>
            </a:r>
          </a:p>
          <a:p>
            <a:pPr marL="0" indent="0">
              <a:buNone/>
            </a:pPr>
            <a:endParaRPr lang="en-US" sz="2600" b="1" u="sng" dirty="0">
              <a:effectLst>
                <a:outerShdw blurRad="38100" dist="19050" dir="2700000" algn="tl">
                  <a:schemeClr val="dk1">
                    <a:alpha val="40000"/>
                  </a:schemeClr>
                </a:outerShdw>
              </a:effectLst>
            </a:endParaRPr>
          </a:p>
        </p:txBody>
      </p:sp>
      <p:pic>
        <p:nvPicPr>
          <p:cNvPr id="9" name="Picture 8">
            <a:extLst>
              <a:ext uri="{FF2B5EF4-FFF2-40B4-BE49-F238E27FC236}">
                <a16:creationId xmlns:a16="http://schemas.microsoft.com/office/drawing/2014/main" id="{C2DE3DBA-2B19-4A7C-8E66-EEB0FFC64F11}"/>
              </a:ext>
            </a:extLst>
          </p:cNvPr>
          <p:cNvPicPr>
            <a:picLocks noChangeAspect="1"/>
          </p:cNvPicPr>
          <p:nvPr/>
        </p:nvPicPr>
        <p:blipFill>
          <a:blip r:embed="rId2"/>
          <a:stretch>
            <a:fillRect/>
          </a:stretch>
        </p:blipFill>
        <p:spPr>
          <a:xfrm>
            <a:off x="838199" y="7706"/>
            <a:ext cx="1641049" cy="2081826"/>
          </a:xfrm>
          <a:prstGeom prst="rect">
            <a:avLst/>
          </a:prstGeom>
        </p:spPr>
      </p:pic>
      <p:pic>
        <p:nvPicPr>
          <p:cNvPr id="3" name="Picture 2">
            <a:extLst>
              <a:ext uri="{FF2B5EF4-FFF2-40B4-BE49-F238E27FC236}">
                <a16:creationId xmlns:a16="http://schemas.microsoft.com/office/drawing/2014/main" id="{E159D95C-A794-4B06-A345-6678B4C5F1F9}"/>
              </a:ext>
            </a:extLst>
          </p:cNvPr>
          <p:cNvPicPr>
            <a:picLocks noChangeAspect="1"/>
          </p:cNvPicPr>
          <p:nvPr/>
        </p:nvPicPr>
        <p:blipFill>
          <a:blip r:embed="rId3"/>
          <a:stretch>
            <a:fillRect/>
          </a:stretch>
        </p:blipFill>
        <p:spPr>
          <a:xfrm>
            <a:off x="7737269" y="1515361"/>
            <a:ext cx="3616531" cy="4729869"/>
          </a:xfrm>
          <a:prstGeom prst="rect">
            <a:avLst/>
          </a:prstGeom>
        </p:spPr>
      </p:pic>
    </p:spTree>
    <p:extLst>
      <p:ext uri="{BB962C8B-B14F-4D97-AF65-F5344CB8AC3E}">
        <p14:creationId xmlns:p14="http://schemas.microsoft.com/office/powerpoint/2010/main" val="36259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793102" y="1825625"/>
            <a:ext cx="8002106" cy="4857186"/>
          </a:xfrm>
        </p:spPr>
        <p:txBody>
          <a:bodyPr>
            <a:normAutofit/>
          </a:bodyPr>
          <a:lstStyle/>
          <a:p>
            <a:pPr marL="0" indent="0">
              <a:buNone/>
            </a:pPr>
            <a:r>
              <a:rPr lang="en-US" sz="2600" b="1" u="sng" dirty="0">
                <a:effectLst>
                  <a:outerShdw blurRad="38100" dist="19050" dir="2700000" algn="tl">
                    <a:schemeClr val="dk1">
                      <a:alpha val="40000"/>
                    </a:schemeClr>
                  </a:outerShdw>
                </a:effectLst>
              </a:rPr>
              <a:t>Emergency Preparedness Commission</a:t>
            </a:r>
          </a:p>
          <a:p>
            <a:pPr marL="0" indent="0">
              <a:buNone/>
            </a:pPr>
            <a:r>
              <a:rPr lang="en-US" sz="2600" dirty="0">
                <a:effectLst>
                  <a:outerShdw blurRad="38100" dist="19050" dir="2700000" algn="tl">
                    <a:schemeClr val="dk1">
                      <a:alpha val="40000"/>
                    </a:schemeClr>
                  </a:outerShdw>
                </a:effectLst>
              </a:rPr>
              <a:t>In 2020, we continued the mission of prioritizing Lafayette’s emergency plans and preparedness.</a:t>
            </a:r>
          </a:p>
          <a:p>
            <a:r>
              <a:rPr lang="en-US" sz="2400" dirty="0">
                <a:effectLst>
                  <a:outerShdw blurRad="38100" dist="19050" dir="2700000" algn="tl">
                    <a:schemeClr val="dk1">
                      <a:alpha val="40000"/>
                    </a:schemeClr>
                  </a:outerShdw>
                </a:effectLst>
              </a:rPr>
              <a:t>Continually review/revise the City of Lafayette’s Emergency Operations Plan</a:t>
            </a:r>
          </a:p>
          <a:p>
            <a:r>
              <a:rPr lang="en-US" sz="2400" dirty="0">
                <a:effectLst>
                  <a:outerShdw blurRad="38100" dist="19050" dir="2700000" algn="tl">
                    <a:schemeClr val="dk1">
                      <a:alpha val="40000"/>
                    </a:schemeClr>
                  </a:outerShdw>
                </a:effectLst>
              </a:rPr>
              <a:t>Public Safety Power Shutoffs </a:t>
            </a:r>
          </a:p>
          <a:p>
            <a:r>
              <a:rPr lang="en-US" sz="2400" dirty="0">
                <a:effectLst>
                  <a:outerShdw blurRad="38100" dist="19050" dir="2700000" algn="tl">
                    <a:schemeClr val="dk1">
                      <a:alpha val="40000"/>
                    </a:schemeClr>
                  </a:outerShdw>
                </a:effectLst>
              </a:rPr>
              <a:t>Community Warning System (CWS)</a:t>
            </a:r>
          </a:p>
          <a:p>
            <a:r>
              <a:rPr lang="en-US" sz="2400" dirty="0" err="1">
                <a:effectLst>
                  <a:outerShdw blurRad="38100" dist="19050" dir="2700000" algn="tl">
                    <a:schemeClr val="dk1">
                      <a:alpha val="40000"/>
                    </a:schemeClr>
                  </a:outerShdw>
                </a:effectLst>
              </a:rPr>
              <a:t>ALERTWildfire</a:t>
            </a:r>
            <a:endParaRPr lang="en-US" sz="2400" dirty="0">
              <a:effectLst>
                <a:outerShdw blurRad="38100" dist="19050" dir="2700000" algn="tl">
                  <a:schemeClr val="dk1">
                    <a:alpha val="40000"/>
                  </a:schemeClr>
                </a:outerShdw>
              </a:effectLst>
            </a:endParaRPr>
          </a:p>
          <a:p>
            <a:r>
              <a:rPr lang="en-US" sz="2400" dirty="0" err="1">
                <a:effectLst>
                  <a:outerShdw blurRad="38100" dist="19050" dir="2700000" algn="tl">
                    <a:schemeClr val="dk1">
                      <a:alpha val="40000"/>
                    </a:schemeClr>
                  </a:outerShdw>
                </a:effectLst>
              </a:rPr>
              <a:t>Zonehaven</a:t>
            </a:r>
            <a:endParaRPr lang="en-US" sz="2400" dirty="0">
              <a:effectLst>
                <a:outerShdw blurRad="38100" dist="19050" dir="2700000" algn="tl">
                  <a:schemeClr val="dk1">
                    <a:alpha val="40000"/>
                  </a:schemeClr>
                </a:outerShdw>
              </a:effectLst>
            </a:endParaRPr>
          </a:p>
          <a:p>
            <a:r>
              <a:rPr lang="en-US" sz="2400" dirty="0">
                <a:effectLst>
                  <a:outerShdw blurRad="38100" dist="19050" dir="2700000" algn="tl">
                    <a:schemeClr val="dk1">
                      <a:alpha val="40000"/>
                    </a:schemeClr>
                  </a:outerShdw>
                </a:effectLst>
              </a:rPr>
              <a:t>AM1670</a:t>
            </a:r>
          </a:p>
          <a:p>
            <a:endParaRPr lang="en-US" sz="2400" dirty="0"/>
          </a:p>
        </p:txBody>
      </p:sp>
      <p:pic>
        <p:nvPicPr>
          <p:cNvPr id="9" name="Picture 8">
            <a:extLst>
              <a:ext uri="{FF2B5EF4-FFF2-40B4-BE49-F238E27FC236}">
                <a16:creationId xmlns:a16="http://schemas.microsoft.com/office/drawing/2014/main" id="{C2DE3DBA-2B19-4A7C-8E66-EEB0FFC64F11}"/>
              </a:ext>
            </a:extLst>
          </p:cNvPr>
          <p:cNvPicPr>
            <a:picLocks noChangeAspect="1"/>
          </p:cNvPicPr>
          <p:nvPr/>
        </p:nvPicPr>
        <p:blipFill>
          <a:blip r:embed="rId2"/>
          <a:stretch>
            <a:fillRect/>
          </a:stretch>
        </p:blipFill>
        <p:spPr>
          <a:xfrm>
            <a:off x="838199" y="7706"/>
            <a:ext cx="1641049" cy="2081826"/>
          </a:xfrm>
          <a:prstGeom prst="rect">
            <a:avLst/>
          </a:prstGeom>
        </p:spPr>
      </p:pic>
      <p:pic>
        <p:nvPicPr>
          <p:cNvPr id="7" name="Picture 6">
            <a:extLst>
              <a:ext uri="{FF2B5EF4-FFF2-40B4-BE49-F238E27FC236}">
                <a16:creationId xmlns:a16="http://schemas.microsoft.com/office/drawing/2014/main" id="{E60493C4-228C-4B39-B5B4-E648F25E9BF0}"/>
              </a:ext>
            </a:extLst>
          </p:cNvPr>
          <p:cNvPicPr/>
          <p:nvPr/>
        </p:nvPicPr>
        <p:blipFill>
          <a:blip r:embed="rId3">
            <a:extLst>
              <a:ext uri="{28A0092B-C50C-407E-A947-70E740481C1C}">
                <a14:useLocalDpi xmlns:a14="http://schemas.microsoft.com/office/drawing/2010/main" val="0"/>
              </a:ext>
            </a:extLst>
          </a:blip>
          <a:stretch>
            <a:fillRect/>
          </a:stretch>
        </p:blipFill>
        <p:spPr>
          <a:xfrm>
            <a:off x="8795208" y="1737083"/>
            <a:ext cx="2558592" cy="32496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029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4607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9" name="Content Placeholder 8">
            <a:extLst>
              <a:ext uri="{FF2B5EF4-FFF2-40B4-BE49-F238E27FC236}">
                <a16:creationId xmlns:a16="http://schemas.microsoft.com/office/drawing/2014/main" id="{CEA2258F-CB89-4B5A-B518-4473F3951BEA}"/>
              </a:ext>
            </a:extLst>
          </p:cNvPr>
          <p:cNvSpPr>
            <a:spLocks noGrp="1"/>
          </p:cNvSpPr>
          <p:nvPr>
            <p:ph idx="1"/>
          </p:nvPr>
        </p:nvSpPr>
        <p:spPr>
          <a:xfrm>
            <a:off x="838200" y="1379664"/>
            <a:ext cx="10515600" cy="4797299"/>
          </a:xfrm>
        </p:spPr>
        <p:txBody>
          <a:bodyPr/>
          <a:lstStyle/>
          <a:p>
            <a:pPr marL="0" indent="0" algn="ctr">
              <a:buNone/>
            </a:pPr>
            <a:r>
              <a:rPr lang="en-US" b="1" i="1" dirty="0"/>
              <a:t>Questions / Comments</a:t>
            </a:r>
          </a:p>
          <a:p>
            <a:pPr marL="0" indent="0">
              <a:buNone/>
            </a:pPr>
            <a:endParaRPr lang="en-US" dirty="0"/>
          </a:p>
        </p:txBody>
      </p:sp>
      <p:pic>
        <p:nvPicPr>
          <p:cNvPr id="13" name="Picture 12">
            <a:extLst>
              <a:ext uri="{FF2B5EF4-FFF2-40B4-BE49-F238E27FC236}">
                <a16:creationId xmlns:a16="http://schemas.microsoft.com/office/drawing/2014/main" id="{3669E60A-FA19-40B1-B441-F509DA09E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733" y="1982184"/>
            <a:ext cx="6690533" cy="45568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91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6" name="Rectangle 5">
            <a:extLst>
              <a:ext uri="{FF2B5EF4-FFF2-40B4-BE49-F238E27FC236}">
                <a16:creationId xmlns:a16="http://schemas.microsoft.com/office/drawing/2014/main" id="{97388F9A-4021-4588-8B25-DE0B539E25AD}"/>
              </a:ext>
            </a:extLst>
          </p:cNvPr>
          <p:cNvSpPr/>
          <p:nvPr/>
        </p:nvSpPr>
        <p:spPr>
          <a:xfrm>
            <a:off x="1219200" y="5153027"/>
            <a:ext cx="10134600" cy="1477328"/>
          </a:xfrm>
          <a:prstGeom prst="rect">
            <a:avLst/>
          </a:prstGeom>
        </p:spPr>
        <p:txBody>
          <a:bodyPr wrap="square">
            <a:spAutoFit/>
          </a:bodyPr>
          <a:lstStyle/>
          <a:p>
            <a:r>
              <a:rPr lang="en-US" dirty="0"/>
              <a:t>Reference:</a:t>
            </a:r>
          </a:p>
          <a:p>
            <a:r>
              <a:rPr lang="en-US" dirty="0"/>
              <a:t>Category 3 – Robbery:  Includes robbery with a weapon or by force using hands, fists, etc.</a:t>
            </a:r>
          </a:p>
          <a:p>
            <a:r>
              <a:rPr lang="en-US" dirty="0"/>
              <a:t>Category 4 – Assault:  Includes assaults with weapons and with hands, fists, feet, etc.</a:t>
            </a:r>
          </a:p>
          <a:p>
            <a:r>
              <a:rPr lang="en-US" dirty="0"/>
              <a:t>Category 5 – Burglary:  Includes residential, commercial, and out buildings.</a:t>
            </a:r>
          </a:p>
          <a:p>
            <a:r>
              <a:rPr lang="en-US" dirty="0"/>
              <a:t>Category 6 – Larceny:  Includes all theft, shoplifting, bikes, buildings, </a:t>
            </a:r>
            <a:r>
              <a:rPr lang="en-US" dirty="0" err="1"/>
              <a:t>etc</a:t>
            </a:r>
            <a:r>
              <a:rPr lang="en-US" dirty="0"/>
              <a:t>, expect for theft of a vehicle.</a:t>
            </a:r>
          </a:p>
        </p:txBody>
      </p:sp>
      <p:graphicFrame>
        <p:nvGraphicFramePr>
          <p:cNvPr id="12" name="Table 11">
            <a:extLst>
              <a:ext uri="{FF2B5EF4-FFF2-40B4-BE49-F238E27FC236}">
                <a16:creationId xmlns:a16="http://schemas.microsoft.com/office/drawing/2014/main" id="{1046DD93-B9C1-4A3D-8BDC-380E0B66855E}"/>
              </a:ext>
            </a:extLst>
          </p:cNvPr>
          <p:cNvGraphicFramePr>
            <a:graphicFrameLocks noGrp="1"/>
          </p:cNvGraphicFramePr>
          <p:nvPr>
            <p:extLst>
              <p:ext uri="{D42A27DB-BD31-4B8C-83A1-F6EECF244321}">
                <p14:modId xmlns:p14="http://schemas.microsoft.com/office/powerpoint/2010/main" val="44124411"/>
              </p:ext>
            </p:extLst>
          </p:nvPr>
        </p:nvGraphicFramePr>
        <p:xfrm>
          <a:off x="933450" y="1737083"/>
          <a:ext cx="10282892" cy="3415942"/>
        </p:xfrm>
        <a:graphic>
          <a:graphicData uri="http://schemas.openxmlformats.org/drawingml/2006/table">
            <a:tbl>
              <a:tblPr/>
              <a:tblGrid>
                <a:gridCol w="914400">
                  <a:extLst>
                    <a:ext uri="{9D8B030D-6E8A-4147-A177-3AD203B41FA5}">
                      <a16:colId xmlns:a16="http://schemas.microsoft.com/office/drawing/2014/main" val="1911150439"/>
                    </a:ext>
                  </a:extLst>
                </a:gridCol>
                <a:gridCol w="868637">
                  <a:extLst>
                    <a:ext uri="{9D8B030D-6E8A-4147-A177-3AD203B41FA5}">
                      <a16:colId xmlns:a16="http://schemas.microsoft.com/office/drawing/2014/main" val="848433313"/>
                    </a:ext>
                  </a:extLst>
                </a:gridCol>
                <a:gridCol w="653835">
                  <a:extLst>
                    <a:ext uri="{9D8B030D-6E8A-4147-A177-3AD203B41FA5}">
                      <a16:colId xmlns:a16="http://schemas.microsoft.com/office/drawing/2014/main" val="423893128"/>
                    </a:ext>
                  </a:extLst>
                </a:gridCol>
                <a:gridCol w="653835">
                  <a:extLst>
                    <a:ext uri="{9D8B030D-6E8A-4147-A177-3AD203B41FA5}">
                      <a16:colId xmlns:a16="http://schemas.microsoft.com/office/drawing/2014/main" val="1865563018"/>
                    </a:ext>
                  </a:extLst>
                </a:gridCol>
                <a:gridCol w="653835">
                  <a:extLst>
                    <a:ext uri="{9D8B030D-6E8A-4147-A177-3AD203B41FA5}">
                      <a16:colId xmlns:a16="http://schemas.microsoft.com/office/drawing/2014/main" val="4001906960"/>
                    </a:ext>
                  </a:extLst>
                </a:gridCol>
                <a:gridCol w="653835">
                  <a:extLst>
                    <a:ext uri="{9D8B030D-6E8A-4147-A177-3AD203B41FA5}">
                      <a16:colId xmlns:a16="http://schemas.microsoft.com/office/drawing/2014/main" val="422968130"/>
                    </a:ext>
                  </a:extLst>
                </a:gridCol>
                <a:gridCol w="653835">
                  <a:extLst>
                    <a:ext uri="{9D8B030D-6E8A-4147-A177-3AD203B41FA5}">
                      <a16:colId xmlns:a16="http://schemas.microsoft.com/office/drawing/2014/main" val="1344877017"/>
                    </a:ext>
                  </a:extLst>
                </a:gridCol>
                <a:gridCol w="653835">
                  <a:extLst>
                    <a:ext uri="{9D8B030D-6E8A-4147-A177-3AD203B41FA5}">
                      <a16:colId xmlns:a16="http://schemas.microsoft.com/office/drawing/2014/main" val="3178165450"/>
                    </a:ext>
                  </a:extLst>
                </a:gridCol>
                <a:gridCol w="653835">
                  <a:extLst>
                    <a:ext uri="{9D8B030D-6E8A-4147-A177-3AD203B41FA5}">
                      <a16:colId xmlns:a16="http://schemas.microsoft.com/office/drawing/2014/main" val="2886365121"/>
                    </a:ext>
                  </a:extLst>
                </a:gridCol>
                <a:gridCol w="653835">
                  <a:extLst>
                    <a:ext uri="{9D8B030D-6E8A-4147-A177-3AD203B41FA5}">
                      <a16:colId xmlns:a16="http://schemas.microsoft.com/office/drawing/2014/main" val="4070913868"/>
                    </a:ext>
                  </a:extLst>
                </a:gridCol>
                <a:gridCol w="653835">
                  <a:extLst>
                    <a:ext uri="{9D8B030D-6E8A-4147-A177-3AD203B41FA5}">
                      <a16:colId xmlns:a16="http://schemas.microsoft.com/office/drawing/2014/main" val="778330639"/>
                    </a:ext>
                  </a:extLst>
                </a:gridCol>
                <a:gridCol w="653835">
                  <a:extLst>
                    <a:ext uri="{9D8B030D-6E8A-4147-A177-3AD203B41FA5}">
                      <a16:colId xmlns:a16="http://schemas.microsoft.com/office/drawing/2014/main" val="1202249275"/>
                    </a:ext>
                  </a:extLst>
                </a:gridCol>
                <a:gridCol w="653835">
                  <a:extLst>
                    <a:ext uri="{9D8B030D-6E8A-4147-A177-3AD203B41FA5}">
                      <a16:colId xmlns:a16="http://schemas.microsoft.com/office/drawing/2014/main" val="4276655017"/>
                    </a:ext>
                  </a:extLst>
                </a:gridCol>
                <a:gridCol w="653835">
                  <a:extLst>
                    <a:ext uri="{9D8B030D-6E8A-4147-A177-3AD203B41FA5}">
                      <a16:colId xmlns:a16="http://schemas.microsoft.com/office/drawing/2014/main" val="3056271558"/>
                    </a:ext>
                  </a:extLst>
                </a:gridCol>
                <a:gridCol w="653835">
                  <a:extLst>
                    <a:ext uri="{9D8B030D-6E8A-4147-A177-3AD203B41FA5}">
                      <a16:colId xmlns:a16="http://schemas.microsoft.com/office/drawing/2014/main" val="371053278"/>
                    </a:ext>
                  </a:extLst>
                </a:gridCol>
              </a:tblGrid>
              <a:tr h="353045">
                <a:tc gridSpan="15">
                  <a:txBody>
                    <a:bodyPr/>
                    <a:lstStyle/>
                    <a:p>
                      <a:pPr algn="ctr" fontAlgn="b"/>
                      <a:r>
                        <a:rPr lang="en-US" sz="2000" b="1" i="0" u="none" strike="noStrike" dirty="0">
                          <a:solidFill>
                            <a:srgbClr val="000000"/>
                          </a:solidFill>
                          <a:effectLst/>
                          <a:latin typeface="Calibri" panose="020F0502020204030204" pitchFamily="34" charset="0"/>
                        </a:rPr>
                        <a:t>2020 Part 1 Uniform Crime Reporting (F.B.I. UCR)</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7721172"/>
                  </a:ext>
                </a:extLst>
              </a:tr>
              <a:tr h="553421">
                <a:tc>
                  <a:txBody>
                    <a:bodyPr/>
                    <a:lstStyle/>
                    <a:p>
                      <a:pPr algn="ctr" fontAlgn="b"/>
                      <a:r>
                        <a:rPr lang="en-US" sz="1400" b="0" i="0" u="none" strike="noStrike" dirty="0">
                          <a:solidFill>
                            <a:srgbClr val="000000"/>
                          </a:solidFill>
                          <a:effectLst/>
                          <a:latin typeface="Calibri" panose="020F0502020204030204" pitchFamily="34" charset="0"/>
                        </a:rPr>
                        <a:t>Part 1 Category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Feb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April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May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June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July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Aug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Sep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Oct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Nov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Dec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Totals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01233"/>
                  </a:ext>
                </a:extLst>
              </a:tr>
              <a:tr h="276710">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Homicide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971052"/>
                  </a:ext>
                </a:extLst>
              </a:tr>
              <a:tr h="276710">
                <a:tc>
                  <a:txBody>
                    <a:bodyPr/>
                    <a:lstStyle/>
                    <a:p>
                      <a:pPr algn="ctr" fontAlgn="b"/>
                      <a:r>
                        <a:rPr lang="en-US" sz="14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080172"/>
                  </a:ext>
                </a:extLst>
              </a:tr>
              <a:tr h="276710">
                <a:tc>
                  <a:txBody>
                    <a:bodyPr/>
                    <a:lstStyle/>
                    <a:p>
                      <a:pPr algn="ctr" fontAlgn="b"/>
                      <a:r>
                        <a:rPr lang="en-US" sz="14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137917"/>
                  </a:ext>
                </a:extLst>
              </a:tr>
              <a:tr h="276710">
                <a:tc>
                  <a:txBody>
                    <a:bodyPr/>
                    <a:lstStyle/>
                    <a:p>
                      <a:pPr algn="ctr" fontAlgn="b"/>
                      <a:r>
                        <a:rPr lang="en-US" sz="14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Assault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25"/>
                  </a:ext>
                </a:extLst>
              </a:tr>
              <a:tr h="276710">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769365"/>
                  </a:ext>
                </a:extLst>
              </a:tr>
              <a:tr h="276710">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Larceny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199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959394"/>
                  </a:ext>
                </a:extLst>
              </a:tr>
              <a:tr h="276710">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10851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946393"/>
                  </a:ext>
                </a:extLst>
              </a:tr>
              <a:tr h="286253">
                <a:tc>
                  <a:txBody>
                    <a:bodyPr/>
                    <a:lstStyle/>
                    <a:p>
                      <a:pPr algn="ctr" fontAlgn="b"/>
                      <a:r>
                        <a:rPr lang="en-US" sz="14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964969"/>
                  </a:ext>
                </a:extLst>
              </a:tr>
              <a:tr h="286253">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292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187256"/>
                  </a:ext>
                </a:extLst>
              </a:tr>
            </a:tbl>
          </a:graphicData>
        </a:graphic>
      </p:graphicFrame>
    </p:spTree>
    <p:extLst>
      <p:ext uri="{BB962C8B-B14F-4D97-AF65-F5344CB8AC3E}">
        <p14:creationId xmlns:p14="http://schemas.microsoft.com/office/powerpoint/2010/main" val="375293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4" name="Rectangle 3">
            <a:extLst>
              <a:ext uri="{FF2B5EF4-FFF2-40B4-BE49-F238E27FC236}">
                <a16:creationId xmlns:a16="http://schemas.microsoft.com/office/drawing/2014/main" id="{96F8DF72-5FB8-422C-A9A8-BC10D0F23F25}"/>
              </a:ext>
            </a:extLst>
          </p:cNvPr>
          <p:cNvSpPr/>
          <p:nvPr/>
        </p:nvSpPr>
        <p:spPr>
          <a:xfrm>
            <a:off x="1190625" y="1997839"/>
            <a:ext cx="10344149" cy="3416320"/>
          </a:xfrm>
          <a:prstGeom prst="rect">
            <a:avLst/>
          </a:prstGeom>
        </p:spPr>
        <p:txBody>
          <a:bodyPr wrap="square">
            <a:spAutoFit/>
          </a:bodyPr>
          <a:lstStyle/>
          <a:p>
            <a:r>
              <a:rPr lang="en-US" sz="2400" b="1" u="sng" dirty="0"/>
              <a:t>What is Uniform Crime Reporting</a:t>
            </a:r>
          </a:p>
          <a:p>
            <a:endParaRPr lang="en-US" sz="2400" b="1" u="sng" dirty="0"/>
          </a:p>
          <a:p>
            <a:r>
              <a:rPr lang="en-US" sz="2400" dirty="0"/>
              <a:t>The Uniform Crime Reporting (UCR) program is administered by the US Department of Justice through the Federal Bureau of Investigation and collects statistics on the number of known offenses to law enforcement.  There are eight Part 1 crimes:  Criminal Homicide, Rape, Robbery, Aggravated Assault, Burglary, Motor Vehicle Theft, Larceny, and Arson.  The use of UCR also allows anyone to compare crime rates between various cities.  Data reported to the UCR can found at https://crime-data-explorer.fr.cloud.gov/</a:t>
            </a:r>
          </a:p>
        </p:txBody>
      </p:sp>
    </p:spTree>
    <p:extLst>
      <p:ext uri="{BB962C8B-B14F-4D97-AF65-F5344CB8AC3E}">
        <p14:creationId xmlns:p14="http://schemas.microsoft.com/office/powerpoint/2010/main" val="289670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graphicFrame>
        <p:nvGraphicFramePr>
          <p:cNvPr id="6" name="Table 5">
            <a:extLst>
              <a:ext uri="{FF2B5EF4-FFF2-40B4-BE49-F238E27FC236}">
                <a16:creationId xmlns:a16="http://schemas.microsoft.com/office/drawing/2014/main" id="{41EEEAC2-057E-4B31-849A-C2EB4B5A6EEA}"/>
              </a:ext>
            </a:extLst>
          </p:cNvPr>
          <p:cNvGraphicFramePr>
            <a:graphicFrameLocks noGrp="1"/>
          </p:cNvGraphicFramePr>
          <p:nvPr>
            <p:extLst>
              <p:ext uri="{D42A27DB-BD31-4B8C-83A1-F6EECF244321}">
                <p14:modId xmlns:p14="http://schemas.microsoft.com/office/powerpoint/2010/main" val="3531206162"/>
              </p:ext>
            </p:extLst>
          </p:nvPr>
        </p:nvGraphicFramePr>
        <p:xfrm>
          <a:off x="1123950" y="1838325"/>
          <a:ext cx="10134594" cy="4552953"/>
        </p:xfrm>
        <a:graphic>
          <a:graphicData uri="http://schemas.openxmlformats.org/drawingml/2006/table">
            <a:tbl>
              <a:tblPr/>
              <a:tblGrid>
                <a:gridCol w="1317738">
                  <a:extLst>
                    <a:ext uri="{9D8B030D-6E8A-4147-A177-3AD203B41FA5}">
                      <a16:colId xmlns:a16="http://schemas.microsoft.com/office/drawing/2014/main" val="3447939965"/>
                    </a:ext>
                  </a:extLst>
                </a:gridCol>
                <a:gridCol w="766683">
                  <a:extLst>
                    <a:ext uri="{9D8B030D-6E8A-4147-A177-3AD203B41FA5}">
                      <a16:colId xmlns:a16="http://schemas.microsoft.com/office/drawing/2014/main" val="4105590022"/>
                    </a:ext>
                  </a:extLst>
                </a:gridCol>
                <a:gridCol w="1150026">
                  <a:extLst>
                    <a:ext uri="{9D8B030D-6E8A-4147-A177-3AD203B41FA5}">
                      <a16:colId xmlns:a16="http://schemas.microsoft.com/office/drawing/2014/main" val="948619043"/>
                    </a:ext>
                  </a:extLst>
                </a:gridCol>
                <a:gridCol w="766683">
                  <a:extLst>
                    <a:ext uri="{9D8B030D-6E8A-4147-A177-3AD203B41FA5}">
                      <a16:colId xmlns:a16="http://schemas.microsoft.com/office/drawing/2014/main" val="1342671382"/>
                    </a:ext>
                  </a:extLst>
                </a:gridCol>
                <a:gridCol w="766683">
                  <a:extLst>
                    <a:ext uri="{9D8B030D-6E8A-4147-A177-3AD203B41FA5}">
                      <a16:colId xmlns:a16="http://schemas.microsoft.com/office/drawing/2014/main" val="4043218282"/>
                    </a:ext>
                  </a:extLst>
                </a:gridCol>
                <a:gridCol w="766683">
                  <a:extLst>
                    <a:ext uri="{9D8B030D-6E8A-4147-A177-3AD203B41FA5}">
                      <a16:colId xmlns:a16="http://schemas.microsoft.com/office/drawing/2014/main" val="1251492052"/>
                    </a:ext>
                  </a:extLst>
                </a:gridCol>
                <a:gridCol w="766683">
                  <a:extLst>
                    <a:ext uri="{9D8B030D-6E8A-4147-A177-3AD203B41FA5}">
                      <a16:colId xmlns:a16="http://schemas.microsoft.com/office/drawing/2014/main" val="886090479"/>
                    </a:ext>
                  </a:extLst>
                </a:gridCol>
                <a:gridCol w="766683">
                  <a:extLst>
                    <a:ext uri="{9D8B030D-6E8A-4147-A177-3AD203B41FA5}">
                      <a16:colId xmlns:a16="http://schemas.microsoft.com/office/drawing/2014/main" val="3388173321"/>
                    </a:ext>
                  </a:extLst>
                </a:gridCol>
                <a:gridCol w="766683">
                  <a:extLst>
                    <a:ext uri="{9D8B030D-6E8A-4147-A177-3AD203B41FA5}">
                      <a16:colId xmlns:a16="http://schemas.microsoft.com/office/drawing/2014/main" val="1190029496"/>
                    </a:ext>
                  </a:extLst>
                </a:gridCol>
                <a:gridCol w="766683">
                  <a:extLst>
                    <a:ext uri="{9D8B030D-6E8A-4147-A177-3AD203B41FA5}">
                      <a16:colId xmlns:a16="http://schemas.microsoft.com/office/drawing/2014/main" val="4082136040"/>
                    </a:ext>
                  </a:extLst>
                </a:gridCol>
                <a:gridCol w="766683">
                  <a:extLst>
                    <a:ext uri="{9D8B030D-6E8A-4147-A177-3AD203B41FA5}">
                      <a16:colId xmlns:a16="http://schemas.microsoft.com/office/drawing/2014/main" val="2147234897"/>
                    </a:ext>
                  </a:extLst>
                </a:gridCol>
                <a:gridCol w="766683">
                  <a:extLst>
                    <a:ext uri="{9D8B030D-6E8A-4147-A177-3AD203B41FA5}">
                      <a16:colId xmlns:a16="http://schemas.microsoft.com/office/drawing/2014/main" val="895693418"/>
                    </a:ext>
                  </a:extLst>
                </a:gridCol>
              </a:tblGrid>
              <a:tr h="470556">
                <a:tc gridSpan="12">
                  <a:txBody>
                    <a:bodyPr/>
                    <a:lstStyle/>
                    <a:p>
                      <a:pPr algn="ctr" fontAlgn="b"/>
                      <a:r>
                        <a:rPr lang="en-US" sz="2000" b="1" i="0" u="none" strike="noStrike" dirty="0">
                          <a:solidFill>
                            <a:srgbClr val="000000"/>
                          </a:solidFill>
                          <a:effectLst/>
                          <a:latin typeface="Calibri" panose="020F0502020204030204" pitchFamily="34" charset="0"/>
                        </a:rPr>
                        <a:t>10 Year Comparison of Part 1 Uniform Crime Reporting (F.B.I. UCR)</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9345693"/>
                  </a:ext>
                </a:extLst>
              </a:tr>
              <a:tr h="737628">
                <a:tc>
                  <a:txBody>
                    <a:bodyPr/>
                    <a:lstStyle/>
                    <a:p>
                      <a:pPr algn="ctr" fontAlgn="b"/>
                      <a:r>
                        <a:rPr lang="en-US" sz="1400" b="0" i="0" u="none" strike="noStrike" dirty="0">
                          <a:solidFill>
                            <a:srgbClr val="000000"/>
                          </a:solidFill>
                          <a:effectLst/>
                          <a:latin typeface="Calibri" panose="020F0502020204030204" pitchFamily="34" charset="0"/>
                        </a:rPr>
                        <a:t>Part 1 Category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443027"/>
                  </a:ext>
                </a:extLst>
              </a:tr>
              <a:tr h="368815">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Homicide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513"/>
                  </a:ext>
                </a:extLst>
              </a:tr>
              <a:tr h="368815">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3215"/>
                  </a:ext>
                </a:extLst>
              </a:tr>
              <a:tr h="368815">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576355"/>
                  </a:ext>
                </a:extLst>
              </a:tr>
              <a:tr h="368815">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Assault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665568"/>
                  </a:ext>
                </a:extLst>
              </a:tr>
              <a:tr h="368815">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392444"/>
                  </a:ext>
                </a:extLst>
              </a:tr>
              <a:tr h="368815">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Larceny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77675"/>
                  </a:ext>
                </a:extLst>
              </a:tr>
              <a:tr h="368815">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10851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520005"/>
                  </a:ext>
                </a:extLst>
              </a:tr>
              <a:tr h="381532">
                <a:tc>
                  <a:txBody>
                    <a:bodyPr/>
                    <a:lstStyle/>
                    <a:p>
                      <a:pPr algn="ctr" fontAlgn="b"/>
                      <a:r>
                        <a:rPr lang="en-US" sz="14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842854"/>
                  </a:ext>
                </a:extLst>
              </a:tr>
              <a:tr h="381532">
                <a:tc gridSpan="2">
                  <a:txBody>
                    <a:bodyPr/>
                    <a:lstStyle/>
                    <a:p>
                      <a:pPr algn="ctr" fontAlgn="b"/>
                      <a:r>
                        <a:rPr lang="en-US" sz="1400" b="1" i="0" u="none" strike="noStrike">
                          <a:solidFill>
                            <a:srgbClr val="000000"/>
                          </a:solidFill>
                          <a:effectLst/>
                          <a:latin typeface="Calibri" panose="020F0502020204030204" pitchFamily="34" charset="0"/>
                        </a:rPr>
                        <a:t>Yearly Totals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292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378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261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342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433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570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476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456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479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456232"/>
                  </a:ext>
                </a:extLst>
              </a:tr>
            </a:tbl>
          </a:graphicData>
        </a:graphic>
      </p:graphicFrame>
    </p:spTree>
    <p:extLst>
      <p:ext uri="{BB962C8B-B14F-4D97-AF65-F5344CB8AC3E}">
        <p14:creationId xmlns:p14="http://schemas.microsoft.com/office/powerpoint/2010/main" val="104553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a:latin typeface="+mn-lt"/>
              </a:rPr>
              <a:t>2020 Annual Report</a:t>
            </a:r>
            <a:endParaRPr lang="en-US" b="1" i="1" dirty="0">
              <a:latin typeface="+mn-lt"/>
            </a:endParaRPr>
          </a:p>
        </p:txBody>
      </p:sp>
      <p:pic>
        <p:nvPicPr>
          <p:cNvPr id="3" name="Picture 2">
            <a:extLst>
              <a:ext uri="{FF2B5EF4-FFF2-40B4-BE49-F238E27FC236}">
                <a16:creationId xmlns:a16="http://schemas.microsoft.com/office/drawing/2014/main" id="{8AE629FC-AE0F-4B1A-B385-B2D6BB12F0B3}"/>
              </a:ext>
            </a:extLst>
          </p:cNvPr>
          <p:cNvPicPr>
            <a:picLocks noChangeAspect="1"/>
          </p:cNvPicPr>
          <p:nvPr/>
        </p:nvPicPr>
        <p:blipFill>
          <a:blip r:embed="rId2"/>
          <a:stretch>
            <a:fillRect/>
          </a:stretch>
        </p:blipFill>
        <p:spPr>
          <a:xfrm>
            <a:off x="838199" y="7706"/>
            <a:ext cx="1641049" cy="2081826"/>
          </a:xfrm>
          <a:prstGeom prst="rect">
            <a:avLst/>
          </a:prstGeom>
        </p:spPr>
      </p:pic>
      <p:sp>
        <p:nvSpPr>
          <p:cNvPr id="8" name="Content Placeholder 7">
            <a:extLst>
              <a:ext uri="{FF2B5EF4-FFF2-40B4-BE49-F238E27FC236}">
                <a16:creationId xmlns:a16="http://schemas.microsoft.com/office/drawing/2014/main" id="{BDFE1B99-928E-4BF5-B40B-C4199473471F}"/>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72259E6E-F614-40C6-B8D4-E3832279C9AE}"/>
              </a:ext>
            </a:extLst>
          </p:cNvPr>
          <p:cNvPicPr>
            <a:picLocks noChangeAspect="1"/>
          </p:cNvPicPr>
          <p:nvPr/>
        </p:nvPicPr>
        <p:blipFill>
          <a:blip r:embed="rId3"/>
          <a:stretch>
            <a:fillRect/>
          </a:stretch>
        </p:blipFill>
        <p:spPr>
          <a:xfrm>
            <a:off x="2048657" y="1673584"/>
            <a:ext cx="8094685" cy="4882509"/>
          </a:xfrm>
          <a:prstGeom prst="rect">
            <a:avLst/>
          </a:prstGeom>
        </p:spPr>
      </p:pic>
    </p:spTree>
    <p:extLst>
      <p:ext uri="{BB962C8B-B14F-4D97-AF65-F5344CB8AC3E}">
        <p14:creationId xmlns:p14="http://schemas.microsoft.com/office/powerpoint/2010/main" val="295971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a:xfrm>
            <a:off x="838200" y="1825625"/>
            <a:ext cx="10515600" cy="4667250"/>
          </a:xfrm>
        </p:spPr>
        <p:txBody>
          <a:bodyPr>
            <a:normAutofit/>
          </a:bodyPr>
          <a:lstStyle/>
          <a:p>
            <a:pPr marL="0" indent="0">
              <a:buNone/>
            </a:pPr>
            <a:r>
              <a:rPr lang="en-US" b="1" u="sng" dirty="0">
                <a:effectLst>
                  <a:outerShdw blurRad="38100" dist="19050" dir="2700000" algn="tl">
                    <a:schemeClr val="dk1">
                      <a:alpha val="40000"/>
                    </a:schemeClr>
                  </a:outerShdw>
                </a:effectLst>
              </a:rPr>
              <a:t>Person Crimes</a:t>
            </a:r>
            <a:endParaRPr lang="en-US" dirty="0"/>
          </a:p>
          <a:p>
            <a:pPr marL="0" indent="0">
              <a:buNone/>
            </a:pPr>
            <a:r>
              <a:rPr lang="en-US" dirty="0"/>
              <a:t>Crimes against persons are the highest priority as they have the largest impact on the victim.  </a:t>
            </a:r>
          </a:p>
          <a:p>
            <a:pPr marL="0" indent="0">
              <a:buNone/>
            </a:pPr>
            <a:r>
              <a:rPr lang="en-US" sz="2000" u="sng" dirty="0"/>
              <a:t>Lafayette 2019:</a:t>
            </a:r>
          </a:p>
          <a:p>
            <a:r>
              <a:rPr lang="en-US" sz="2000" dirty="0"/>
              <a:t>1 Assault with Deadly Weapon</a:t>
            </a:r>
          </a:p>
          <a:p>
            <a:r>
              <a:rPr lang="en-US" sz="2000" dirty="0"/>
              <a:t>11 Robberies</a:t>
            </a:r>
          </a:p>
          <a:p>
            <a:r>
              <a:rPr lang="en-US" sz="2000" dirty="0"/>
              <a:t>1 Rape </a:t>
            </a:r>
          </a:p>
          <a:p>
            <a:r>
              <a:rPr lang="en-US" sz="2000" dirty="0"/>
              <a:t>1 Domestic Violence</a:t>
            </a:r>
          </a:p>
          <a:p>
            <a:r>
              <a:rPr lang="en-US" sz="2000" dirty="0"/>
              <a:t>3 Assaults on Police Officers</a:t>
            </a:r>
          </a:p>
          <a:p>
            <a:pPr marL="0" indent="0">
              <a:buNone/>
            </a:pPr>
            <a:r>
              <a:rPr lang="en-US" sz="2000" dirty="0"/>
              <a:t>(There were no reported child sexual assaults for all of 2020.)</a:t>
            </a:r>
          </a:p>
          <a:p>
            <a:endParaRPr lang="en-US" dirty="0"/>
          </a:p>
        </p:txBody>
      </p:sp>
      <p:pic>
        <p:nvPicPr>
          <p:cNvPr id="3" name="Picture 2">
            <a:extLst>
              <a:ext uri="{FF2B5EF4-FFF2-40B4-BE49-F238E27FC236}">
                <a16:creationId xmlns:a16="http://schemas.microsoft.com/office/drawing/2014/main" id="{A2297A0C-0685-49FC-A18B-1CAC93FD83E8}"/>
              </a:ext>
            </a:extLst>
          </p:cNvPr>
          <p:cNvPicPr>
            <a:picLocks noChangeAspect="1"/>
          </p:cNvPicPr>
          <p:nvPr/>
        </p:nvPicPr>
        <p:blipFill>
          <a:blip r:embed="rId2"/>
          <a:stretch>
            <a:fillRect/>
          </a:stretch>
        </p:blipFill>
        <p:spPr>
          <a:xfrm>
            <a:off x="838200" y="0"/>
            <a:ext cx="1646063" cy="2085013"/>
          </a:xfrm>
          <a:prstGeom prst="rect">
            <a:avLst/>
          </a:prstGeom>
        </p:spPr>
      </p:pic>
    </p:spTree>
    <p:extLst>
      <p:ext uri="{BB962C8B-B14F-4D97-AF65-F5344CB8AC3E}">
        <p14:creationId xmlns:p14="http://schemas.microsoft.com/office/powerpoint/2010/main" val="93675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p:txBody>
          <a:bodyPr>
            <a:normAutofit/>
          </a:bodyPr>
          <a:lstStyle/>
          <a:p>
            <a:pPr marL="0" indent="0">
              <a:buNone/>
            </a:pPr>
            <a:r>
              <a:rPr lang="en-US" sz="2600" b="1" u="sng" dirty="0">
                <a:effectLst>
                  <a:outerShdw blurRad="38100" dist="19050" dir="2700000" algn="tl">
                    <a:schemeClr val="dk1">
                      <a:alpha val="40000"/>
                    </a:schemeClr>
                  </a:outerShdw>
                </a:effectLst>
              </a:rPr>
              <a:t>Property Crimes</a:t>
            </a:r>
            <a:endParaRPr lang="en-US" sz="2600" dirty="0"/>
          </a:p>
          <a:p>
            <a:pPr marL="0" indent="0">
              <a:buNone/>
            </a:pPr>
            <a:r>
              <a:rPr lang="en-US" sz="2600" dirty="0"/>
              <a:t>The largest number of crimes that occur within Lafayette are those that target items of property. </a:t>
            </a:r>
          </a:p>
          <a:p>
            <a:pPr marL="0" indent="0">
              <a:buNone/>
            </a:pPr>
            <a:endParaRPr lang="en-US" sz="2400" b="1" u="sng" dirty="0"/>
          </a:p>
          <a:p>
            <a:pPr marL="0" indent="0">
              <a:buNone/>
            </a:pPr>
            <a:r>
              <a:rPr lang="en-US" sz="2400" b="1" dirty="0"/>
              <a:t>    </a:t>
            </a:r>
            <a:r>
              <a:rPr lang="en-US" sz="2400" b="1" u="sng" dirty="0"/>
              <a:t>Residential Burglaries</a:t>
            </a:r>
          </a:p>
          <a:p>
            <a:pPr marL="0" indent="0">
              <a:buNone/>
            </a:pPr>
            <a:r>
              <a:rPr lang="en-US" sz="2400" dirty="0"/>
              <a:t>    9 Residential Burglaries - </a:t>
            </a:r>
          </a:p>
          <a:p>
            <a:pPr marL="0" indent="0">
              <a:buNone/>
            </a:pPr>
            <a:r>
              <a:rPr lang="en-US" sz="2400" dirty="0"/>
              <a:t>               4 Closed</a:t>
            </a:r>
          </a:p>
        </p:txBody>
      </p:sp>
      <p:pic>
        <p:nvPicPr>
          <p:cNvPr id="6" name="Picture 5">
            <a:extLst>
              <a:ext uri="{FF2B5EF4-FFF2-40B4-BE49-F238E27FC236}">
                <a16:creationId xmlns:a16="http://schemas.microsoft.com/office/drawing/2014/main" id="{CE6DC85A-EC7A-4A85-B63E-721F7C123CCD}"/>
              </a:ext>
            </a:extLst>
          </p:cNvPr>
          <p:cNvPicPr>
            <a:picLocks noChangeAspect="1"/>
          </p:cNvPicPr>
          <p:nvPr/>
        </p:nvPicPr>
        <p:blipFill>
          <a:blip r:embed="rId2"/>
          <a:stretch>
            <a:fillRect/>
          </a:stretch>
        </p:blipFill>
        <p:spPr>
          <a:xfrm>
            <a:off x="838200" y="0"/>
            <a:ext cx="1641049" cy="2081826"/>
          </a:xfrm>
          <a:prstGeom prst="rect">
            <a:avLst/>
          </a:prstGeom>
        </p:spPr>
      </p:pic>
      <p:graphicFrame>
        <p:nvGraphicFramePr>
          <p:cNvPr id="10" name="Chart 9">
            <a:extLst>
              <a:ext uri="{FF2B5EF4-FFF2-40B4-BE49-F238E27FC236}">
                <a16:creationId xmlns:a16="http://schemas.microsoft.com/office/drawing/2014/main" id="{8682076C-940E-47AD-8723-A487EB19E46E}"/>
              </a:ext>
            </a:extLst>
          </p:cNvPr>
          <p:cNvGraphicFramePr>
            <a:graphicFrameLocks/>
          </p:cNvGraphicFramePr>
          <p:nvPr>
            <p:extLst>
              <p:ext uri="{D42A27DB-BD31-4B8C-83A1-F6EECF244321}">
                <p14:modId xmlns:p14="http://schemas.microsoft.com/office/powerpoint/2010/main" val="3171234134"/>
              </p:ext>
            </p:extLst>
          </p:nvPr>
        </p:nvGraphicFramePr>
        <p:xfrm>
          <a:off x="4809067" y="2904564"/>
          <a:ext cx="5579533" cy="3064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96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6512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p:txBody>
          <a:bodyPr>
            <a:normAutofit/>
          </a:bodyPr>
          <a:lstStyle/>
          <a:p>
            <a:pPr marL="0" indent="0">
              <a:buNone/>
            </a:pPr>
            <a:r>
              <a:rPr lang="en-US" sz="2600" b="1" u="sng" dirty="0">
                <a:effectLst>
                  <a:outerShdw blurRad="38100" dist="19050" dir="2700000" algn="tl">
                    <a:schemeClr val="dk1">
                      <a:alpha val="40000"/>
                    </a:schemeClr>
                  </a:outerShdw>
                </a:effectLst>
              </a:rPr>
              <a:t>Property Crimes</a:t>
            </a:r>
            <a:endParaRPr lang="en-US" sz="2600" dirty="0"/>
          </a:p>
        </p:txBody>
      </p:sp>
      <p:pic>
        <p:nvPicPr>
          <p:cNvPr id="9" name="Picture 8">
            <a:extLst>
              <a:ext uri="{FF2B5EF4-FFF2-40B4-BE49-F238E27FC236}">
                <a16:creationId xmlns:a16="http://schemas.microsoft.com/office/drawing/2014/main" id="{CF444EB9-5F47-460E-997A-2A236AE63328}"/>
              </a:ext>
            </a:extLst>
          </p:cNvPr>
          <p:cNvPicPr>
            <a:picLocks noChangeAspect="1"/>
          </p:cNvPicPr>
          <p:nvPr/>
        </p:nvPicPr>
        <p:blipFill>
          <a:blip r:embed="rId2"/>
          <a:stretch>
            <a:fillRect/>
          </a:stretch>
        </p:blipFill>
        <p:spPr>
          <a:xfrm>
            <a:off x="838199" y="7706"/>
            <a:ext cx="1641049" cy="2081826"/>
          </a:xfrm>
          <a:prstGeom prst="rect">
            <a:avLst/>
          </a:prstGeom>
        </p:spPr>
      </p:pic>
      <p:graphicFrame>
        <p:nvGraphicFramePr>
          <p:cNvPr id="13" name="Chart 12">
            <a:extLst>
              <a:ext uri="{FF2B5EF4-FFF2-40B4-BE49-F238E27FC236}">
                <a16:creationId xmlns:a16="http://schemas.microsoft.com/office/drawing/2014/main" id="{EC92680A-33D6-4F54-BC79-A5438C4ED0BD}"/>
              </a:ext>
            </a:extLst>
          </p:cNvPr>
          <p:cNvGraphicFramePr>
            <a:graphicFrameLocks/>
          </p:cNvGraphicFramePr>
          <p:nvPr>
            <p:extLst>
              <p:ext uri="{D42A27DB-BD31-4B8C-83A1-F6EECF244321}">
                <p14:modId xmlns:p14="http://schemas.microsoft.com/office/powerpoint/2010/main" val="1348799483"/>
              </p:ext>
            </p:extLst>
          </p:nvPr>
        </p:nvGraphicFramePr>
        <p:xfrm>
          <a:off x="964421" y="2479082"/>
          <a:ext cx="4919911" cy="3836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9D11754-AADC-4248-8894-C22C24B2F0F4}"/>
              </a:ext>
            </a:extLst>
          </p:cNvPr>
          <p:cNvGraphicFramePr>
            <a:graphicFrameLocks/>
          </p:cNvGraphicFramePr>
          <p:nvPr>
            <p:extLst>
              <p:ext uri="{D42A27DB-BD31-4B8C-83A1-F6EECF244321}">
                <p14:modId xmlns:p14="http://schemas.microsoft.com/office/powerpoint/2010/main" val="1513742014"/>
              </p:ext>
            </p:extLst>
          </p:nvPr>
        </p:nvGraphicFramePr>
        <p:xfrm>
          <a:off x="6731001" y="1478197"/>
          <a:ext cx="4622798" cy="2384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1FC5831-C435-4114-80EF-D3B412E08AAC}"/>
              </a:ext>
            </a:extLst>
          </p:cNvPr>
          <p:cNvGraphicFramePr>
            <a:graphicFrameLocks/>
          </p:cNvGraphicFramePr>
          <p:nvPr>
            <p:extLst>
              <p:ext uri="{D42A27DB-BD31-4B8C-83A1-F6EECF244321}">
                <p14:modId xmlns:p14="http://schemas.microsoft.com/office/powerpoint/2010/main" val="331602252"/>
              </p:ext>
            </p:extLst>
          </p:nvPr>
        </p:nvGraphicFramePr>
        <p:xfrm>
          <a:off x="6731001" y="4001294"/>
          <a:ext cx="4622798" cy="25230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400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2493-3505-4128-A5ED-2CFF1AD7C0A7}"/>
              </a:ext>
            </a:extLst>
          </p:cNvPr>
          <p:cNvSpPr>
            <a:spLocks noGrp="1"/>
          </p:cNvSpPr>
          <p:nvPr>
            <p:ph type="title"/>
          </p:nvPr>
        </p:nvSpPr>
        <p:spPr>
          <a:xfrm>
            <a:off x="838200" y="346075"/>
            <a:ext cx="10515600" cy="1014539"/>
          </a:xfrm>
          <a:solidFill>
            <a:schemeClr val="accent1">
              <a:lumMod val="60000"/>
              <a:lumOff val="40000"/>
            </a:schemeClr>
          </a:solidFill>
          <a:ln>
            <a:solidFill>
              <a:schemeClr val="accent1">
                <a:lumMod val="20000"/>
                <a:lumOff val="80000"/>
              </a:schemeClr>
            </a:solidFill>
          </a:ln>
        </p:spPr>
        <p:txBody>
          <a:bodyPr/>
          <a:lstStyle/>
          <a:p>
            <a:pPr algn="ctr"/>
            <a:r>
              <a:rPr lang="en-US" b="1" i="1" dirty="0">
                <a:latin typeface="+mn-lt"/>
              </a:rPr>
              <a:t>2020 Annual Report</a:t>
            </a:r>
          </a:p>
        </p:txBody>
      </p:sp>
      <p:sp>
        <p:nvSpPr>
          <p:cNvPr id="8" name="Content Placeholder 7">
            <a:extLst>
              <a:ext uri="{FF2B5EF4-FFF2-40B4-BE49-F238E27FC236}">
                <a16:creationId xmlns:a16="http://schemas.microsoft.com/office/drawing/2014/main" id="{937F83A6-393B-4197-8839-2E629E399C72}"/>
              </a:ext>
            </a:extLst>
          </p:cNvPr>
          <p:cNvSpPr>
            <a:spLocks noGrp="1"/>
          </p:cNvSpPr>
          <p:nvPr>
            <p:ph idx="1"/>
          </p:nvPr>
        </p:nvSpPr>
        <p:spPr/>
        <p:txBody>
          <a:bodyPr>
            <a:normAutofit/>
          </a:bodyPr>
          <a:lstStyle/>
          <a:p>
            <a:pPr marL="0" indent="0">
              <a:buNone/>
            </a:pPr>
            <a:r>
              <a:rPr lang="en-US" sz="2600" b="1" u="sng" dirty="0">
                <a:effectLst>
                  <a:outerShdw blurRad="38100" dist="19050" dir="2700000" algn="tl">
                    <a:schemeClr val="dk1">
                      <a:alpha val="40000"/>
                    </a:schemeClr>
                  </a:outerShdw>
                </a:effectLst>
              </a:rPr>
              <a:t>Property Crimes</a:t>
            </a:r>
            <a:endParaRPr lang="en-US" sz="2600" dirty="0"/>
          </a:p>
        </p:txBody>
      </p:sp>
      <p:pic>
        <p:nvPicPr>
          <p:cNvPr id="11" name="Picture 10">
            <a:extLst>
              <a:ext uri="{FF2B5EF4-FFF2-40B4-BE49-F238E27FC236}">
                <a16:creationId xmlns:a16="http://schemas.microsoft.com/office/drawing/2014/main" id="{37C129E5-2581-49D3-B63C-67F87EFD7349}"/>
              </a:ext>
            </a:extLst>
          </p:cNvPr>
          <p:cNvPicPr>
            <a:picLocks noChangeAspect="1"/>
          </p:cNvPicPr>
          <p:nvPr/>
        </p:nvPicPr>
        <p:blipFill>
          <a:blip r:embed="rId2"/>
          <a:stretch>
            <a:fillRect/>
          </a:stretch>
        </p:blipFill>
        <p:spPr>
          <a:xfrm>
            <a:off x="838199" y="7706"/>
            <a:ext cx="1641049" cy="2081826"/>
          </a:xfrm>
          <a:prstGeom prst="rect">
            <a:avLst/>
          </a:prstGeom>
        </p:spPr>
      </p:pic>
      <p:graphicFrame>
        <p:nvGraphicFramePr>
          <p:cNvPr id="9" name="Chart 8">
            <a:extLst>
              <a:ext uri="{FF2B5EF4-FFF2-40B4-BE49-F238E27FC236}">
                <a16:creationId xmlns:a16="http://schemas.microsoft.com/office/drawing/2014/main" id="{C282B40F-2753-417B-8D2B-7085D3C4D092}"/>
              </a:ext>
            </a:extLst>
          </p:cNvPr>
          <p:cNvGraphicFramePr>
            <a:graphicFrameLocks/>
          </p:cNvGraphicFramePr>
          <p:nvPr>
            <p:extLst>
              <p:ext uri="{D42A27DB-BD31-4B8C-83A1-F6EECF244321}">
                <p14:modId xmlns:p14="http://schemas.microsoft.com/office/powerpoint/2010/main" val="2697911291"/>
              </p:ext>
            </p:extLst>
          </p:nvPr>
        </p:nvGraphicFramePr>
        <p:xfrm>
          <a:off x="907161" y="2467967"/>
          <a:ext cx="5383572" cy="3708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24C72E4D-18DB-4FAD-B5DC-16AE38150F2C}"/>
              </a:ext>
            </a:extLst>
          </p:cNvPr>
          <p:cNvGraphicFramePr>
            <a:graphicFrameLocks/>
          </p:cNvGraphicFramePr>
          <p:nvPr>
            <p:extLst>
              <p:ext uri="{D42A27DB-BD31-4B8C-83A1-F6EECF244321}">
                <p14:modId xmlns:p14="http://schemas.microsoft.com/office/powerpoint/2010/main" val="3759694413"/>
              </p:ext>
            </p:extLst>
          </p:nvPr>
        </p:nvGraphicFramePr>
        <p:xfrm>
          <a:off x="7137826" y="1552263"/>
          <a:ext cx="4215973" cy="2215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36D76AE0-EED9-4355-84BA-717408D73A43}"/>
              </a:ext>
            </a:extLst>
          </p:cNvPr>
          <p:cNvGraphicFramePr>
            <a:graphicFrameLocks/>
          </p:cNvGraphicFramePr>
          <p:nvPr>
            <p:extLst>
              <p:ext uri="{D42A27DB-BD31-4B8C-83A1-F6EECF244321}">
                <p14:modId xmlns:p14="http://schemas.microsoft.com/office/powerpoint/2010/main" val="2188731439"/>
              </p:ext>
            </p:extLst>
          </p:nvPr>
        </p:nvGraphicFramePr>
        <p:xfrm>
          <a:off x="7137825" y="3926050"/>
          <a:ext cx="4215973" cy="2585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1730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995</Words>
  <Application>Microsoft Office PowerPoint</Application>
  <PresentationFormat>Widescreen</PresentationFormat>
  <Paragraphs>359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Lafayette Police Department - 2020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lpstr>2020 Annual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Lafayette Police Department - 2018 Annual Report</dc:title>
  <dc:creator>Benjamin Alldritt</dc:creator>
  <cp:lastModifiedBy>Benjamin Alldritt</cp:lastModifiedBy>
  <cp:revision>28</cp:revision>
  <cp:lastPrinted>2021-04-26T22:49:06Z</cp:lastPrinted>
  <dcterms:created xsi:type="dcterms:W3CDTF">2019-03-20T23:25:39Z</dcterms:created>
  <dcterms:modified xsi:type="dcterms:W3CDTF">2021-04-26T22:51:55Z</dcterms:modified>
</cp:coreProperties>
</file>