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2" r:id="rId3"/>
    <p:sldId id="279" r:id="rId4"/>
    <p:sldId id="280" r:id="rId5"/>
    <p:sldId id="261" r:id="rId6"/>
    <p:sldId id="260" r:id="rId7"/>
    <p:sldId id="262" r:id="rId8"/>
    <p:sldId id="271" r:id="rId9"/>
    <p:sldId id="283" r:id="rId10"/>
    <p:sldId id="292" r:id="rId11"/>
    <p:sldId id="293" r:id="rId12"/>
    <p:sldId id="294" r:id="rId13"/>
    <p:sldId id="295" r:id="rId14"/>
    <p:sldId id="296" r:id="rId15"/>
    <p:sldId id="297" r:id="rId16"/>
    <p:sldId id="298" r:id="rId17"/>
    <p:sldId id="299" r:id="rId18"/>
    <p:sldId id="301" r:id="rId19"/>
    <p:sldId id="25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8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Residential Burglaries</a:t>
            </a:r>
          </a:p>
        </c:rich>
      </c:tx>
      <c:overlay val="0"/>
      <c:spPr>
        <a:noFill/>
        <a:ln w="1270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Crime'!$A$3:$A$11</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'Property Crime'!$B$3:$B$11</c:f>
              <c:numCache>
                <c:formatCode>General</c:formatCode>
                <c:ptCount val="9"/>
                <c:pt idx="0">
                  <c:v>70</c:v>
                </c:pt>
                <c:pt idx="1">
                  <c:v>61</c:v>
                </c:pt>
                <c:pt idx="2">
                  <c:v>48</c:v>
                </c:pt>
                <c:pt idx="3">
                  <c:v>22</c:v>
                </c:pt>
                <c:pt idx="4">
                  <c:v>33</c:v>
                </c:pt>
                <c:pt idx="5">
                  <c:v>19</c:v>
                </c:pt>
                <c:pt idx="6">
                  <c:v>8</c:v>
                </c:pt>
                <c:pt idx="7">
                  <c:v>22</c:v>
                </c:pt>
                <c:pt idx="8">
                  <c:v>9</c:v>
                </c:pt>
              </c:numCache>
            </c:numRef>
          </c:val>
          <c:extLst>
            <c:ext xmlns:c16="http://schemas.microsoft.com/office/drawing/2014/chart" uri="{C3380CC4-5D6E-409C-BE32-E72D297353CC}">
              <c16:uniqueId val="{00000000-C6D5-4CEA-B3FA-06C3DBCED8B3}"/>
            </c:ext>
          </c:extLst>
        </c:ser>
        <c:dLbls>
          <c:showLegendKey val="0"/>
          <c:showVal val="0"/>
          <c:showCatName val="0"/>
          <c:showSerName val="0"/>
          <c:showPercent val="0"/>
          <c:showBubbleSize val="0"/>
        </c:dLbls>
        <c:gapWidth val="219"/>
        <c:overlap val="-27"/>
        <c:axId val="493585248"/>
        <c:axId val="493582952"/>
      </c:barChart>
      <c:catAx>
        <c:axId val="49358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582952"/>
        <c:crosses val="autoZero"/>
        <c:auto val="1"/>
        <c:lblAlgn val="ctr"/>
        <c:lblOffset val="100"/>
        <c:noMultiLvlLbl val="0"/>
      </c:catAx>
      <c:valAx>
        <c:axId val="493582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585248"/>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F2BA92C-B2AB-4D78-9B71-609120DBFA68}" type="datetimeFigureOut">
              <a:rPr lang="en-US" smtClean="0"/>
              <a:t>8/12/2021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F20D57F-E18A-4D16-80C1-E55AE6F9899A}" type="slidenum">
              <a:rPr lang="en-US" smtClean="0"/>
              <a:t>‹#›</a:t>
            </a:fld>
            <a:endParaRPr lang="en-US"/>
          </a:p>
        </p:txBody>
      </p:sp>
    </p:spTree>
    <p:extLst>
      <p:ext uri="{BB962C8B-B14F-4D97-AF65-F5344CB8AC3E}">
        <p14:creationId xmlns:p14="http://schemas.microsoft.com/office/powerpoint/2010/main" val="4563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A73D-986C-42B0-8B94-05C728C8B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FCE1D-68F9-4F25-8080-E791E554A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0EB1C-5D75-4B8B-9312-9B93A520497C}"/>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5" name="Footer Placeholder 4">
            <a:extLst>
              <a:ext uri="{FF2B5EF4-FFF2-40B4-BE49-F238E27FC236}">
                <a16:creationId xmlns:a16="http://schemas.microsoft.com/office/drawing/2014/main" id="{5167DEA0-02CC-4BC3-841B-E4272473D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0D326-BA88-4D8C-8FD7-060F97B77DA5}"/>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96003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A2FE-F47A-45D0-8F66-EF0A42F5A4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54EE1-ECB5-40D3-AE22-F8D749A3D4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8CCDA-5744-4522-9C30-EE451A3062A8}"/>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5" name="Footer Placeholder 4">
            <a:extLst>
              <a:ext uri="{FF2B5EF4-FFF2-40B4-BE49-F238E27FC236}">
                <a16:creationId xmlns:a16="http://schemas.microsoft.com/office/drawing/2014/main" id="{276B0763-C979-4001-AA3B-86BF044DA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F699A-56BA-4C4F-A1A6-E31A0290DF5F}"/>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78642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EEA3B-B9F5-48B5-8852-2268844081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4793E-8653-4B28-B6FD-AB7554883A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A6001-DC17-49EF-AD18-58FEA11BD0CB}"/>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5" name="Footer Placeholder 4">
            <a:extLst>
              <a:ext uri="{FF2B5EF4-FFF2-40B4-BE49-F238E27FC236}">
                <a16:creationId xmlns:a16="http://schemas.microsoft.com/office/drawing/2014/main" id="{07367FD8-756A-4515-A4AD-E6818B0BE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CD0A4-CA91-47FC-A187-EB89CBA18EC6}"/>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310428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9D25-9CCD-40F3-BD43-5EE88381E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B0184-A4C1-4988-8EFB-BC1592269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AAA19-14E1-4E3F-B56B-9043C2F36AD4}"/>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5" name="Footer Placeholder 4">
            <a:extLst>
              <a:ext uri="{FF2B5EF4-FFF2-40B4-BE49-F238E27FC236}">
                <a16:creationId xmlns:a16="http://schemas.microsoft.com/office/drawing/2014/main" id="{3C837707-0E2C-4C93-91C2-77097A9AE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F9679-B74F-4B58-BF7A-F8AC58DFC95F}"/>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53268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4FFD-8867-4A3F-8C0C-2C3DA1772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984C06-4BAC-410C-93D3-22086E753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1A6795-2EDA-4D65-B30D-E79AA9CDC09C}"/>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5" name="Footer Placeholder 4">
            <a:extLst>
              <a:ext uri="{FF2B5EF4-FFF2-40B4-BE49-F238E27FC236}">
                <a16:creationId xmlns:a16="http://schemas.microsoft.com/office/drawing/2014/main" id="{2D65FF7E-2319-4DE1-87F5-02E67470F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33759-C7E5-4569-A26F-49374341F213}"/>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123797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18C-948C-40E5-BA0C-C3F1089DC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A562E-0D57-4AE8-B59A-DD22368AE5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2E2EF-C12B-4070-994C-3883D4C61C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A66487-0DA5-4D69-82A0-4E76DA02B3EF}"/>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6" name="Footer Placeholder 5">
            <a:extLst>
              <a:ext uri="{FF2B5EF4-FFF2-40B4-BE49-F238E27FC236}">
                <a16:creationId xmlns:a16="http://schemas.microsoft.com/office/drawing/2014/main" id="{D3F82B75-0F6C-43EF-8E80-175989BB0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6AE29-D256-46C5-9F3F-46594E13BDF6}"/>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01693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ED07-A69C-40D5-9DA3-6A38A2CD4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874ACF-1488-41B5-80C7-43E0EAD2D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EBF707-8670-4172-B63C-4A04D8FA4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24271-490E-48BA-8D19-C95E9E6D5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7CCE79-5CE5-46D8-B290-DF009543F9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777BC-F4BB-4451-8530-D0776CE6AEF3}"/>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8" name="Footer Placeholder 7">
            <a:extLst>
              <a:ext uri="{FF2B5EF4-FFF2-40B4-BE49-F238E27FC236}">
                <a16:creationId xmlns:a16="http://schemas.microsoft.com/office/drawing/2014/main" id="{BEA3EF70-A920-4E13-AD34-CE087653C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57C013-FF5A-4548-8C06-B5432E3D9369}"/>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83141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36A0-6159-4B41-884A-4CA4CD43C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2939F9-22B0-469E-A975-1026EE48D4A5}"/>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4" name="Footer Placeholder 3">
            <a:extLst>
              <a:ext uri="{FF2B5EF4-FFF2-40B4-BE49-F238E27FC236}">
                <a16:creationId xmlns:a16="http://schemas.microsoft.com/office/drawing/2014/main" id="{87B61364-23DB-4175-95D7-0DD3F7023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4AEB0-6E32-4897-B279-6EBDF18B14B9}"/>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129444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C0BD9-5FB4-4E94-864D-481A20CB151B}"/>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3" name="Footer Placeholder 2">
            <a:extLst>
              <a:ext uri="{FF2B5EF4-FFF2-40B4-BE49-F238E27FC236}">
                <a16:creationId xmlns:a16="http://schemas.microsoft.com/office/drawing/2014/main" id="{052254A7-FDD4-45A4-AF5D-DA40F8250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8ADE14-1E9D-4617-BB14-52F78B42D3EC}"/>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7998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FCE3-3810-46B1-8739-A34E50B2D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BF1FC-403A-4243-A8EB-BEEA4513E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7B4A2-2759-474A-B68D-7107FEC83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D15385-D7B3-4924-BFA3-9C3BC6DE4462}"/>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6" name="Footer Placeholder 5">
            <a:extLst>
              <a:ext uri="{FF2B5EF4-FFF2-40B4-BE49-F238E27FC236}">
                <a16:creationId xmlns:a16="http://schemas.microsoft.com/office/drawing/2014/main" id="{526D98C9-B05E-491C-8337-8BD406121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8D2E1-D74B-4329-AA8E-D7B9353F4B71}"/>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27142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0478-8214-4B5E-ABC8-1F6CEFF24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6BA25-93C9-482A-9BFE-902E7E21C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2A83F6-E181-4726-9A7B-51373FAC1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B743D2-2E2C-4E0E-85E6-C8FFD1BE6B85}"/>
              </a:ext>
            </a:extLst>
          </p:cNvPr>
          <p:cNvSpPr>
            <a:spLocks noGrp="1"/>
          </p:cNvSpPr>
          <p:nvPr>
            <p:ph type="dt" sz="half" idx="10"/>
          </p:nvPr>
        </p:nvSpPr>
        <p:spPr/>
        <p:txBody>
          <a:bodyPr/>
          <a:lstStyle/>
          <a:p>
            <a:fld id="{D0341F8D-A4AF-402A-BF29-ECD50EEED196}" type="datetimeFigureOut">
              <a:rPr lang="en-US" smtClean="0"/>
              <a:t>8/12/2021</a:t>
            </a:fld>
            <a:endParaRPr lang="en-US"/>
          </a:p>
        </p:txBody>
      </p:sp>
      <p:sp>
        <p:nvSpPr>
          <p:cNvPr id="6" name="Footer Placeholder 5">
            <a:extLst>
              <a:ext uri="{FF2B5EF4-FFF2-40B4-BE49-F238E27FC236}">
                <a16:creationId xmlns:a16="http://schemas.microsoft.com/office/drawing/2014/main" id="{0A3BE4E7-EFD4-4039-9714-77173682C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8EE69-A999-4D6C-86A3-22D5A2970CB0}"/>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182668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EEFB8-D455-4ADC-974B-1DC4C5787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2456E4-0FA2-40F7-8758-530B012328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AEDB5-C251-4E71-9E29-6C0C3A8FD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41F8D-A4AF-402A-BF29-ECD50EEED196}" type="datetimeFigureOut">
              <a:rPr lang="en-US" smtClean="0"/>
              <a:t>8/12/2021</a:t>
            </a:fld>
            <a:endParaRPr lang="en-US"/>
          </a:p>
        </p:txBody>
      </p:sp>
      <p:sp>
        <p:nvSpPr>
          <p:cNvPr id="5" name="Footer Placeholder 4">
            <a:extLst>
              <a:ext uri="{FF2B5EF4-FFF2-40B4-BE49-F238E27FC236}">
                <a16:creationId xmlns:a16="http://schemas.microsoft.com/office/drawing/2014/main" id="{6D4ABE7F-554B-4DC7-873A-1332726C4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E82877-E259-4879-AA0B-FA2B0ECCEF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88905-3399-4046-8472-0BCB49BEAC35}" type="slidenum">
              <a:rPr lang="en-US" smtClean="0"/>
              <a:t>‹#›</a:t>
            </a:fld>
            <a:endParaRPr lang="en-US"/>
          </a:p>
        </p:txBody>
      </p:sp>
    </p:spTree>
    <p:extLst>
      <p:ext uri="{BB962C8B-B14F-4D97-AF65-F5344CB8AC3E}">
        <p14:creationId xmlns:p14="http://schemas.microsoft.com/office/powerpoint/2010/main" val="210201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mmunity.zonehaven.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lertwildfire.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16" descr="A group of people standing in front of a building&#10;&#10;Description generated with very high confidence">
            <a:extLst>
              <a:ext uri="{FF2B5EF4-FFF2-40B4-BE49-F238E27FC236}">
                <a16:creationId xmlns:a16="http://schemas.microsoft.com/office/drawing/2014/main" id="{A30D31B8-520B-4322-98A3-B07823C91D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66" r="10979" b="1"/>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C622D-F37D-46E0-B14C-F2EE9195B06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mn-lt"/>
              </a:rPr>
              <a:t>Lafayette Police Department – 2021 Mid-Year Report</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46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pic>
        <p:nvPicPr>
          <p:cNvPr id="6" name="Content Placeholder 5">
            <a:extLst>
              <a:ext uri="{FF2B5EF4-FFF2-40B4-BE49-F238E27FC236}">
                <a16:creationId xmlns:a16="http://schemas.microsoft.com/office/drawing/2014/main" id="{3C01523E-D541-45B3-8ADE-256040CF744E}"/>
              </a:ext>
            </a:extLst>
          </p:cNvPr>
          <p:cNvPicPr>
            <a:picLocks noGrp="1" noChangeAspect="1"/>
          </p:cNvPicPr>
          <p:nvPr>
            <p:ph idx="1"/>
          </p:nvPr>
        </p:nvPicPr>
        <p:blipFill>
          <a:blip r:embed="rId3"/>
          <a:stretch>
            <a:fillRect/>
          </a:stretch>
        </p:blipFill>
        <p:spPr>
          <a:xfrm>
            <a:off x="2032771" y="1830811"/>
            <a:ext cx="8126453" cy="5019483"/>
          </a:xfrm>
          <a:prstGeom prst="rect">
            <a:avLst/>
          </a:prstGeom>
        </p:spPr>
      </p:pic>
      <p:pic>
        <p:nvPicPr>
          <p:cNvPr id="7" name="Picture 6">
            <a:extLst>
              <a:ext uri="{FF2B5EF4-FFF2-40B4-BE49-F238E27FC236}">
                <a16:creationId xmlns:a16="http://schemas.microsoft.com/office/drawing/2014/main" id="{17D2E951-D340-454D-AC01-1B0E75258ABA}"/>
              </a:ext>
            </a:extLst>
          </p:cNvPr>
          <p:cNvPicPr>
            <a:picLocks noChangeAspect="1"/>
          </p:cNvPicPr>
          <p:nvPr/>
        </p:nvPicPr>
        <p:blipFill>
          <a:blip r:embed="rId4"/>
          <a:stretch>
            <a:fillRect/>
          </a:stretch>
        </p:blipFill>
        <p:spPr>
          <a:xfrm>
            <a:off x="3450103" y="1218108"/>
            <a:ext cx="5291787" cy="774259"/>
          </a:xfrm>
          <a:prstGeom prst="rect">
            <a:avLst/>
          </a:prstGeom>
        </p:spPr>
      </p:pic>
    </p:spTree>
    <p:extLst>
      <p:ext uri="{BB962C8B-B14F-4D97-AF65-F5344CB8AC3E}">
        <p14:creationId xmlns:p14="http://schemas.microsoft.com/office/powerpoint/2010/main" val="329015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pic>
        <p:nvPicPr>
          <p:cNvPr id="5" name="Content Placeholder 4">
            <a:extLst>
              <a:ext uri="{FF2B5EF4-FFF2-40B4-BE49-F238E27FC236}">
                <a16:creationId xmlns:a16="http://schemas.microsoft.com/office/drawing/2014/main" id="{A7D95B31-626B-41DE-9E34-142F7D8EF262}"/>
              </a:ext>
            </a:extLst>
          </p:cNvPr>
          <p:cNvPicPr>
            <a:picLocks noGrp="1" noChangeAspect="1"/>
          </p:cNvPicPr>
          <p:nvPr>
            <p:ph idx="1"/>
          </p:nvPr>
        </p:nvPicPr>
        <p:blipFill>
          <a:blip r:embed="rId3"/>
          <a:stretch>
            <a:fillRect/>
          </a:stretch>
        </p:blipFill>
        <p:spPr>
          <a:xfrm>
            <a:off x="838198" y="1815465"/>
            <a:ext cx="7714547" cy="4351338"/>
          </a:xfrm>
          <a:prstGeom prst="rect">
            <a:avLst/>
          </a:prstGeom>
        </p:spPr>
      </p:pic>
      <p:pic>
        <p:nvPicPr>
          <p:cNvPr id="8" name="Picture 7">
            <a:extLst>
              <a:ext uri="{FF2B5EF4-FFF2-40B4-BE49-F238E27FC236}">
                <a16:creationId xmlns:a16="http://schemas.microsoft.com/office/drawing/2014/main" id="{6F891AB2-50F3-44AF-96DB-01C2325E1FBC}"/>
              </a:ext>
            </a:extLst>
          </p:cNvPr>
          <p:cNvPicPr>
            <a:picLocks noChangeAspect="1"/>
          </p:cNvPicPr>
          <p:nvPr/>
        </p:nvPicPr>
        <p:blipFill>
          <a:blip r:embed="rId4"/>
          <a:stretch>
            <a:fillRect/>
          </a:stretch>
        </p:blipFill>
        <p:spPr>
          <a:xfrm>
            <a:off x="8552745" y="1606117"/>
            <a:ext cx="3054361" cy="4133446"/>
          </a:xfrm>
          <a:prstGeom prst="rect">
            <a:avLst/>
          </a:prstGeom>
        </p:spPr>
      </p:pic>
    </p:spTree>
    <p:extLst>
      <p:ext uri="{BB962C8B-B14F-4D97-AF65-F5344CB8AC3E}">
        <p14:creationId xmlns:p14="http://schemas.microsoft.com/office/powerpoint/2010/main" val="240004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pic>
        <p:nvPicPr>
          <p:cNvPr id="6" name="Content Placeholder 5">
            <a:extLst>
              <a:ext uri="{FF2B5EF4-FFF2-40B4-BE49-F238E27FC236}">
                <a16:creationId xmlns:a16="http://schemas.microsoft.com/office/drawing/2014/main" id="{BE90E3A7-0A1D-4B06-B9C4-6173A86B7F87}"/>
              </a:ext>
            </a:extLst>
          </p:cNvPr>
          <p:cNvPicPr>
            <a:picLocks noGrp="1" noChangeAspect="1"/>
          </p:cNvPicPr>
          <p:nvPr>
            <p:ph idx="1"/>
          </p:nvPr>
        </p:nvPicPr>
        <p:blipFill>
          <a:blip r:embed="rId3"/>
          <a:stretch>
            <a:fillRect/>
          </a:stretch>
        </p:blipFill>
        <p:spPr>
          <a:xfrm>
            <a:off x="2956288" y="1589242"/>
            <a:ext cx="6279424" cy="1572904"/>
          </a:xfrm>
          <a:prstGeom prst="rect">
            <a:avLst/>
          </a:prstGeom>
        </p:spPr>
      </p:pic>
      <p:sp>
        <p:nvSpPr>
          <p:cNvPr id="11" name="TextBox 10">
            <a:extLst>
              <a:ext uri="{FF2B5EF4-FFF2-40B4-BE49-F238E27FC236}">
                <a16:creationId xmlns:a16="http://schemas.microsoft.com/office/drawing/2014/main" id="{53CAF71D-E3ED-4ED3-8AA4-364E047B0308}"/>
              </a:ext>
            </a:extLst>
          </p:cNvPr>
          <p:cNvSpPr txBox="1"/>
          <p:nvPr/>
        </p:nvSpPr>
        <p:spPr>
          <a:xfrm>
            <a:off x="2127183" y="3371723"/>
            <a:ext cx="8412479" cy="2554545"/>
          </a:xfrm>
          <a:prstGeom prst="rect">
            <a:avLst/>
          </a:prstGeom>
          <a:noFill/>
        </p:spPr>
        <p:txBody>
          <a:bodyPr wrap="square" rtlCol="0">
            <a:spAutoFit/>
          </a:bodyPr>
          <a:lstStyle/>
          <a:p>
            <a:pPr marL="0" indent="0">
              <a:buNone/>
            </a:pPr>
            <a:r>
              <a:rPr lang="en-US" sz="2000" dirty="0">
                <a:effectLst>
                  <a:outerShdw blurRad="38100" dist="19050" dir="2700000" algn="tl">
                    <a:schemeClr val="dk1">
                      <a:alpha val="40000"/>
                    </a:schemeClr>
                  </a:outerShdw>
                </a:effectLst>
              </a:rPr>
              <a:t>CWS tracks sign ups by household.  There are approximately 10,000 households in Lafayette.  </a:t>
            </a:r>
          </a:p>
          <a:p>
            <a:pPr marL="0" indent="0">
              <a:buNone/>
            </a:pPr>
            <a:endParaRPr lang="en-US" sz="2000" dirty="0">
              <a:effectLst>
                <a:outerShdw blurRad="38100" dist="19050" dir="2700000" algn="tl">
                  <a:schemeClr val="dk1">
                    <a:alpha val="40000"/>
                  </a:schemeClr>
                </a:outerShdw>
              </a:effectLst>
            </a:endParaRPr>
          </a:p>
          <a:p>
            <a:pPr marL="0" indent="0" algn="ctr">
              <a:buNone/>
            </a:pPr>
            <a:r>
              <a:rPr lang="en-US" sz="2000" dirty="0">
                <a:effectLst>
                  <a:outerShdw blurRad="38100" dist="19050" dir="2700000" algn="tl">
                    <a:schemeClr val="dk1">
                      <a:alpha val="40000"/>
                    </a:schemeClr>
                  </a:outerShdw>
                </a:effectLst>
              </a:rPr>
              <a:t>In February 2019 we had 2,963 signups.</a:t>
            </a:r>
          </a:p>
          <a:p>
            <a:pPr marL="0" indent="0" algn="ctr">
              <a:buNone/>
            </a:pPr>
            <a:endParaRPr lang="en-US" sz="2000" dirty="0">
              <a:effectLst>
                <a:outerShdw blurRad="38100" dist="19050" dir="2700000" algn="tl">
                  <a:schemeClr val="dk1">
                    <a:alpha val="40000"/>
                  </a:schemeClr>
                </a:outerShdw>
              </a:effectLst>
            </a:endParaRPr>
          </a:p>
          <a:p>
            <a:pPr marL="0" indent="0" algn="ctr">
              <a:buNone/>
            </a:pPr>
            <a:r>
              <a:rPr lang="en-US" sz="2000" dirty="0">
                <a:effectLst>
                  <a:outerShdw blurRad="38100" dist="19050" dir="2700000" algn="tl">
                    <a:schemeClr val="dk1">
                      <a:alpha val="40000"/>
                    </a:schemeClr>
                  </a:outerShdw>
                </a:effectLst>
              </a:rPr>
              <a:t>Layette now has over 9,200 signups.</a:t>
            </a:r>
          </a:p>
          <a:p>
            <a:pPr marL="0" indent="0" algn="ctr">
              <a:buNone/>
            </a:pPr>
            <a:endParaRPr lang="en-US" sz="2000" dirty="0">
              <a:effectLst>
                <a:outerShdw blurRad="38100" dist="19050" dir="2700000" algn="tl">
                  <a:schemeClr val="dk1">
                    <a:alpha val="40000"/>
                  </a:schemeClr>
                </a:outerShdw>
              </a:effectLst>
            </a:endParaRPr>
          </a:p>
          <a:p>
            <a:pPr marL="0" indent="0" algn="ctr">
              <a:buNone/>
            </a:pPr>
            <a:r>
              <a:rPr lang="en-US" sz="2000" dirty="0">
                <a:effectLst>
                  <a:outerShdw blurRad="38100" dist="19050" dir="2700000" algn="tl">
                    <a:schemeClr val="dk1">
                      <a:alpha val="40000"/>
                    </a:schemeClr>
                  </a:outerShdw>
                </a:effectLst>
              </a:rPr>
              <a:t>Visit </a:t>
            </a:r>
            <a:r>
              <a:rPr lang="en-US" sz="2000" b="1" dirty="0">
                <a:effectLst>
                  <a:outerShdw blurRad="38100" dist="19050" dir="2700000" algn="tl">
                    <a:schemeClr val="dk1">
                      <a:alpha val="40000"/>
                    </a:schemeClr>
                  </a:outerShdw>
                </a:effectLst>
              </a:rPr>
              <a:t>cwsalerts.com </a:t>
            </a:r>
            <a:r>
              <a:rPr lang="en-US" sz="2000" dirty="0">
                <a:effectLst>
                  <a:outerShdw blurRad="38100" dist="19050" dir="2700000" algn="tl">
                    <a:schemeClr val="dk1">
                      <a:alpha val="40000"/>
                    </a:schemeClr>
                  </a:outerShdw>
                </a:effectLst>
              </a:rPr>
              <a:t>to register and learn more!</a:t>
            </a:r>
          </a:p>
        </p:txBody>
      </p:sp>
    </p:spTree>
    <p:extLst>
      <p:ext uri="{BB962C8B-B14F-4D97-AF65-F5344CB8AC3E}">
        <p14:creationId xmlns:p14="http://schemas.microsoft.com/office/powerpoint/2010/main" val="57164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sp>
        <p:nvSpPr>
          <p:cNvPr id="5" name="TextBox 4">
            <a:extLst>
              <a:ext uri="{FF2B5EF4-FFF2-40B4-BE49-F238E27FC236}">
                <a16:creationId xmlns:a16="http://schemas.microsoft.com/office/drawing/2014/main" id="{F0E6A530-7F29-4F77-84AE-3EDBA15C5DC3}"/>
              </a:ext>
            </a:extLst>
          </p:cNvPr>
          <p:cNvSpPr txBox="1"/>
          <p:nvPr/>
        </p:nvSpPr>
        <p:spPr>
          <a:xfrm>
            <a:off x="1540042" y="1934677"/>
            <a:ext cx="8816741" cy="3970318"/>
          </a:xfrm>
          <a:prstGeom prst="rect">
            <a:avLst/>
          </a:prstGeom>
          <a:noFill/>
        </p:spPr>
        <p:txBody>
          <a:bodyPr wrap="square" rtlCol="0">
            <a:spAutoFit/>
          </a:bodyPr>
          <a:lstStyle/>
          <a:p>
            <a:pPr marL="0" indent="0">
              <a:buNone/>
            </a:pPr>
            <a:r>
              <a:rPr lang="en-US" sz="2400" b="1"/>
              <a:t>PSPS</a:t>
            </a:r>
            <a:r>
              <a:rPr lang="en-US" sz="2400"/>
              <a:t> – Lafayette PD has begun the process of installing intersection power taps at eight key intersections during a power outage.</a:t>
            </a:r>
          </a:p>
          <a:p>
            <a:pPr marL="0" indent="0">
              <a:buNone/>
            </a:pPr>
            <a:endParaRPr lang="en-US" sz="1200"/>
          </a:p>
          <a:p>
            <a:pPr lvl="2"/>
            <a:r>
              <a:rPr lang="en-US" sz="2400"/>
              <a:t>Mt. Diablo Blvd and Moraga Blvd		</a:t>
            </a:r>
          </a:p>
          <a:p>
            <a:pPr lvl="2"/>
            <a:r>
              <a:rPr lang="en-US" sz="2400"/>
              <a:t>Mt. Diablo Blvd and Oak Hill Rd</a:t>
            </a:r>
          </a:p>
          <a:p>
            <a:pPr lvl="2"/>
            <a:r>
              <a:rPr lang="en-US" sz="2400"/>
              <a:t>Mt. Diablo Blvd and First St</a:t>
            </a:r>
          </a:p>
          <a:p>
            <a:pPr lvl="2"/>
            <a:r>
              <a:rPr lang="en-US" sz="2400"/>
              <a:t>Moraga Blvd and St. Mary’s Rd</a:t>
            </a:r>
          </a:p>
          <a:p>
            <a:pPr lvl="2"/>
            <a:r>
              <a:rPr lang="en-US" sz="2400"/>
              <a:t>Pleasant Hill Blvd and Stanley Rd</a:t>
            </a:r>
          </a:p>
          <a:p>
            <a:pPr lvl="2"/>
            <a:r>
              <a:rPr lang="en-US" sz="2400"/>
              <a:t>Pleasant Hill Blvd and Reliez Valley Rd</a:t>
            </a:r>
          </a:p>
          <a:p>
            <a:pPr lvl="2"/>
            <a:r>
              <a:rPr lang="en-US" sz="2400"/>
              <a:t>Moraga Blvd and Brook St</a:t>
            </a:r>
          </a:p>
          <a:p>
            <a:pPr lvl="2"/>
            <a:r>
              <a:rPr lang="en-US" sz="2400"/>
              <a:t>Pleasant Hill Rd and Springhill Rd</a:t>
            </a:r>
            <a:endParaRPr lang="en-US" sz="2400" dirty="0"/>
          </a:p>
        </p:txBody>
      </p:sp>
    </p:spTree>
    <p:extLst>
      <p:ext uri="{BB962C8B-B14F-4D97-AF65-F5344CB8AC3E}">
        <p14:creationId xmlns:p14="http://schemas.microsoft.com/office/powerpoint/2010/main" val="9153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sp>
        <p:nvSpPr>
          <p:cNvPr id="5" name="TextBox 4">
            <a:extLst>
              <a:ext uri="{FF2B5EF4-FFF2-40B4-BE49-F238E27FC236}">
                <a16:creationId xmlns:a16="http://schemas.microsoft.com/office/drawing/2014/main" id="{F0E6A530-7F29-4F77-84AE-3EDBA15C5DC3}"/>
              </a:ext>
            </a:extLst>
          </p:cNvPr>
          <p:cNvSpPr txBox="1"/>
          <p:nvPr/>
        </p:nvSpPr>
        <p:spPr>
          <a:xfrm>
            <a:off x="1540042" y="1934676"/>
            <a:ext cx="9346131" cy="2708434"/>
          </a:xfrm>
          <a:prstGeom prst="rect">
            <a:avLst/>
          </a:prstGeom>
          <a:noFill/>
        </p:spPr>
        <p:txBody>
          <a:bodyPr wrap="square" rtlCol="0">
            <a:spAutoFit/>
          </a:bodyPr>
          <a:lstStyle/>
          <a:p>
            <a:pPr marL="0" indent="0">
              <a:buNone/>
            </a:pPr>
            <a:r>
              <a:rPr lang="en-US" sz="2600" b="1" dirty="0" err="1"/>
              <a:t>Zonehaven</a:t>
            </a:r>
            <a:r>
              <a:rPr lang="en-US" sz="2600" b="1" dirty="0"/>
              <a:t> </a:t>
            </a:r>
            <a:r>
              <a:rPr lang="en-US" sz="2000" dirty="0"/>
              <a:t>– </a:t>
            </a:r>
            <a:r>
              <a:rPr lang="en-US" sz="2400" dirty="0" err="1"/>
              <a:t>Zonehaven</a:t>
            </a:r>
            <a:r>
              <a:rPr lang="en-US" sz="2400" dirty="0"/>
              <a:t> is a Bay Area technology company and that is working to improve the utilization of evacuation zones in Lamorinda, giving Police and Fire the ability to more effectively evacuate residents during an emergency.  </a:t>
            </a:r>
          </a:p>
          <a:p>
            <a:pPr marL="0" indent="0">
              <a:buNone/>
            </a:pPr>
            <a:endParaRPr lang="en-US" sz="2400" dirty="0"/>
          </a:p>
          <a:p>
            <a:pPr marL="0" indent="0">
              <a:buNone/>
            </a:pPr>
            <a:r>
              <a:rPr lang="en-US" sz="2400" dirty="0"/>
              <a:t>Visit </a:t>
            </a:r>
            <a:r>
              <a:rPr lang="en-US" sz="2400" u="sng" dirty="0">
                <a:hlinkClick r:id="rId3"/>
              </a:rPr>
              <a:t>www.community.zonehaven.com</a:t>
            </a:r>
            <a:r>
              <a:rPr lang="en-US" sz="2400" dirty="0"/>
              <a:t> to learn more on this ongoing project and the technologies being provided.  </a:t>
            </a:r>
          </a:p>
        </p:txBody>
      </p:sp>
    </p:spTree>
    <p:extLst>
      <p:ext uri="{BB962C8B-B14F-4D97-AF65-F5344CB8AC3E}">
        <p14:creationId xmlns:p14="http://schemas.microsoft.com/office/powerpoint/2010/main" val="131058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sp>
        <p:nvSpPr>
          <p:cNvPr id="5" name="TextBox 4">
            <a:extLst>
              <a:ext uri="{FF2B5EF4-FFF2-40B4-BE49-F238E27FC236}">
                <a16:creationId xmlns:a16="http://schemas.microsoft.com/office/drawing/2014/main" id="{F0E6A530-7F29-4F77-84AE-3EDBA15C5DC3}"/>
              </a:ext>
            </a:extLst>
          </p:cNvPr>
          <p:cNvSpPr txBox="1"/>
          <p:nvPr/>
        </p:nvSpPr>
        <p:spPr>
          <a:xfrm>
            <a:off x="838199" y="1895091"/>
            <a:ext cx="7657215" cy="4154984"/>
          </a:xfrm>
          <a:prstGeom prst="rect">
            <a:avLst/>
          </a:prstGeom>
          <a:noFill/>
        </p:spPr>
        <p:txBody>
          <a:bodyPr wrap="square" rtlCol="0">
            <a:spAutoFit/>
          </a:bodyPr>
          <a:lstStyle/>
          <a:p>
            <a:pPr marL="0" indent="0" algn="ctr">
              <a:buNone/>
            </a:pPr>
            <a:r>
              <a:rPr lang="en-US" sz="2400" b="1" dirty="0"/>
              <a:t>City of Lafayette Emergency Alert AM Radio Station – </a:t>
            </a:r>
          </a:p>
          <a:p>
            <a:pPr marL="0" indent="0" algn="ctr">
              <a:buNone/>
            </a:pPr>
            <a:r>
              <a:rPr lang="en-US" sz="2400" b="1" dirty="0"/>
              <a:t>AM 1670</a:t>
            </a:r>
            <a:endParaRPr lang="en-US" sz="2400" dirty="0"/>
          </a:p>
          <a:p>
            <a:r>
              <a:rPr lang="en-US" sz="2400" dirty="0"/>
              <a:t>The station can provide a range of information for residents, travelers, and the Lamorinda community, the most important of which is emergency information in times of disaster, wildfires, or PG&amp;E power outages.</a:t>
            </a:r>
          </a:p>
          <a:p>
            <a:pPr marL="0" indent="0">
              <a:buNone/>
            </a:pPr>
            <a:endParaRPr lang="en-US" sz="2400" dirty="0"/>
          </a:p>
          <a:p>
            <a:r>
              <a:rPr lang="en-US" sz="2400" dirty="0"/>
              <a:t>During non-emergencies, the station carries general city information, including meeting announcements, details on events and programs, and general visitor information about Lafayette.</a:t>
            </a:r>
          </a:p>
        </p:txBody>
      </p:sp>
      <p:pic>
        <p:nvPicPr>
          <p:cNvPr id="3" name="Picture 2">
            <a:extLst>
              <a:ext uri="{FF2B5EF4-FFF2-40B4-BE49-F238E27FC236}">
                <a16:creationId xmlns:a16="http://schemas.microsoft.com/office/drawing/2014/main" id="{22EEABA2-7E23-4357-9505-E60BA2868C64}"/>
              </a:ext>
            </a:extLst>
          </p:cNvPr>
          <p:cNvPicPr>
            <a:picLocks noChangeAspect="1"/>
          </p:cNvPicPr>
          <p:nvPr/>
        </p:nvPicPr>
        <p:blipFill>
          <a:blip r:embed="rId3"/>
          <a:stretch>
            <a:fillRect/>
          </a:stretch>
        </p:blipFill>
        <p:spPr>
          <a:xfrm>
            <a:off x="8603081" y="1618283"/>
            <a:ext cx="3225064" cy="4718713"/>
          </a:xfrm>
          <a:prstGeom prst="rect">
            <a:avLst/>
          </a:prstGeom>
        </p:spPr>
      </p:pic>
    </p:spTree>
    <p:extLst>
      <p:ext uri="{BB962C8B-B14F-4D97-AF65-F5344CB8AC3E}">
        <p14:creationId xmlns:p14="http://schemas.microsoft.com/office/powerpoint/2010/main" val="173875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sp>
        <p:nvSpPr>
          <p:cNvPr id="5" name="TextBox 4">
            <a:extLst>
              <a:ext uri="{FF2B5EF4-FFF2-40B4-BE49-F238E27FC236}">
                <a16:creationId xmlns:a16="http://schemas.microsoft.com/office/drawing/2014/main" id="{F0E6A530-7F29-4F77-84AE-3EDBA15C5DC3}"/>
              </a:ext>
            </a:extLst>
          </p:cNvPr>
          <p:cNvSpPr txBox="1"/>
          <p:nvPr/>
        </p:nvSpPr>
        <p:spPr>
          <a:xfrm>
            <a:off x="838199" y="1895091"/>
            <a:ext cx="9836218" cy="4154984"/>
          </a:xfrm>
          <a:prstGeom prst="rect">
            <a:avLst/>
          </a:prstGeom>
          <a:noFill/>
        </p:spPr>
        <p:txBody>
          <a:bodyPr wrap="square" rtlCol="0">
            <a:spAutoFit/>
          </a:bodyPr>
          <a:lstStyle/>
          <a:p>
            <a:pPr marL="0" indent="0" algn="ctr">
              <a:buNone/>
            </a:pPr>
            <a:r>
              <a:rPr lang="en-US" sz="2400" b="1" dirty="0"/>
              <a:t>FY 2020-2021 Cal OES Community Power Resiliency Allocation to Cities Program.  </a:t>
            </a:r>
          </a:p>
          <a:p>
            <a:pPr marL="0" indent="0">
              <a:buNone/>
            </a:pPr>
            <a:endParaRPr lang="en-US" sz="2400" dirty="0"/>
          </a:p>
          <a:p>
            <a:pPr lvl="0"/>
            <a:r>
              <a:rPr lang="en-US" sz="2400" u="sng" dirty="0"/>
              <a:t>Twenty APX 900 P25 Portable Radios</a:t>
            </a:r>
            <a:r>
              <a:rPr lang="en-US" sz="2400" dirty="0"/>
              <a:t> for communication with schools and city emergency workers during power outages and emergencies.  These radios will allow the City to provide reliable, real-time information, related to the status of the outage or emergency, and available community resources.</a:t>
            </a:r>
          </a:p>
          <a:p>
            <a:pPr marL="0" lvl="0" indent="0">
              <a:buNone/>
            </a:pPr>
            <a:endParaRPr lang="en-US" sz="2400" dirty="0"/>
          </a:p>
          <a:p>
            <a:pPr lvl="0"/>
            <a:r>
              <a:rPr lang="en-US" sz="2400" u="sng" dirty="0"/>
              <a:t>Thirty UHF Digital Mobile Radio Bases</a:t>
            </a:r>
            <a:r>
              <a:rPr lang="en-US" sz="2400" dirty="0"/>
              <a:t> for reliable, real-time communication with Lamorinda (Lafayette, Moraga, Orinda) School Buses during power outages and emergencies.</a:t>
            </a:r>
          </a:p>
        </p:txBody>
      </p:sp>
    </p:spTree>
    <p:extLst>
      <p:ext uri="{BB962C8B-B14F-4D97-AF65-F5344CB8AC3E}">
        <p14:creationId xmlns:p14="http://schemas.microsoft.com/office/powerpoint/2010/main" val="418159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sp>
        <p:nvSpPr>
          <p:cNvPr id="5" name="TextBox 4">
            <a:extLst>
              <a:ext uri="{FF2B5EF4-FFF2-40B4-BE49-F238E27FC236}">
                <a16:creationId xmlns:a16="http://schemas.microsoft.com/office/drawing/2014/main" id="{F0E6A530-7F29-4F77-84AE-3EDBA15C5DC3}"/>
              </a:ext>
            </a:extLst>
          </p:cNvPr>
          <p:cNvSpPr txBox="1"/>
          <p:nvPr/>
        </p:nvSpPr>
        <p:spPr>
          <a:xfrm>
            <a:off x="838198" y="1895091"/>
            <a:ext cx="10515599" cy="3416320"/>
          </a:xfrm>
          <a:prstGeom prst="rect">
            <a:avLst/>
          </a:prstGeom>
          <a:noFill/>
        </p:spPr>
        <p:txBody>
          <a:bodyPr wrap="square" rtlCol="0">
            <a:spAutoFit/>
          </a:bodyPr>
          <a:lstStyle/>
          <a:p>
            <a:pPr marL="0" indent="0" algn="ctr">
              <a:buNone/>
            </a:pPr>
            <a:r>
              <a:rPr lang="en-US" sz="2400" b="1" dirty="0"/>
              <a:t>FY 2020-2021 Cal OES Community Power Resiliency Allocation to Cities Program (continued)</a:t>
            </a:r>
          </a:p>
          <a:p>
            <a:pPr marL="0" indent="0">
              <a:buNone/>
            </a:pPr>
            <a:r>
              <a:rPr lang="en-US" sz="2400" dirty="0"/>
              <a:t>  </a:t>
            </a:r>
          </a:p>
          <a:p>
            <a:pPr lvl="0"/>
            <a:r>
              <a:rPr lang="en-US" sz="2400" u="sng" dirty="0"/>
              <a:t>Rooftop Mounted Solar System with Resilient Battery Cell and Propane Generator</a:t>
            </a:r>
            <a:r>
              <a:rPr lang="en-US" sz="2400" dirty="0"/>
              <a:t> for continued City Public Works and Emergency Preparedness operations during power outages and emergencies.</a:t>
            </a:r>
          </a:p>
          <a:p>
            <a:pPr marL="0" lvl="0" indent="0">
              <a:buNone/>
            </a:pPr>
            <a:endParaRPr lang="en-US" sz="2400" dirty="0"/>
          </a:p>
          <a:p>
            <a:pPr lvl="0"/>
            <a:r>
              <a:rPr lang="en-US" sz="2400" u="sng" dirty="0"/>
              <a:t>44Kw Towable Diesel Generator</a:t>
            </a:r>
            <a:r>
              <a:rPr lang="en-US" sz="2400" dirty="0"/>
              <a:t> for continued operations at an emergency site within Lafayette.</a:t>
            </a:r>
          </a:p>
        </p:txBody>
      </p:sp>
    </p:spTree>
    <p:extLst>
      <p:ext uri="{BB962C8B-B14F-4D97-AF65-F5344CB8AC3E}">
        <p14:creationId xmlns:p14="http://schemas.microsoft.com/office/powerpoint/2010/main" val="347304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sp>
        <p:nvSpPr>
          <p:cNvPr id="5" name="TextBox 4">
            <a:extLst>
              <a:ext uri="{FF2B5EF4-FFF2-40B4-BE49-F238E27FC236}">
                <a16:creationId xmlns:a16="http://schemas.microsoft.com/office/drawing/2014/main" id="{F0E6A530-7F29-4F77-84AE-3EDBA15C5DC3}"/>
              </a:ext>
            </a:extLst>
          </p:cNvPr>
          <p:cNvSpPr txBox="1"/>
          <p:nvPr/>
        </p:nvSpPr>
        <p:spPr>
          <a:xfrm>
            <a:off x="838198" y="1895091"/>
            <a:ext cx="10515600" cy="4524315"/>
          </a:xfrm>
          <a:prstGeom prst="rect">
            <a:avLst/>
          </a:prstGeom>
          <a:noFill/>
        </p:spPr>
        <p:txBody>
          <a:bodyPr wrap="square" rtlCol="0">
            <a:spAutoFit/>
          </a:bodyPr>
          <a:lstStyle/>
          <a:p>
            <a:pPr marL="0" indent="0" algn="ctr">
              <a:buNone/>
            </a:pPr>
            <a:r>
              <a:rPr lang="en-US" sz="3600" b="1" u="sng" dirty="0" err="1">
                <a:effectLst>
                  <a:outerShdw blurRad="38100" dist="19050" dir="2700000" algn="tl">
                    <a:schemeClr val="dk1">
                      <a:alpha val="40000"/>
                    </a:schemeClr>
                  </a:outerShdw>
                </a:effectLst>
              </a:rPr>
              <a:t>ALERTWildfire</a:t>
            </a:r>
            <a:r>
              <a:rPr lang="en-US" sz="3600" b="1" u="sng" dirty="0">
                <a:effectLst>
                  <a:outerShdw blurRad="38100" dist="19050" dir="2700000" algn="tl">
                    <a:schemeClr val="dk1">
                      <a:alpha val="40000"/>
                    </a:schemeClr>
                  </a:outerShdw>
                </a:effectLst>
              </a:rPr>
              <a:t> Cameras</a:t>
            </a:r>
            <a:endParaRPr lang="en-US" sz="3600" dirty="0"/>
          </a:p>
          <a:p>
            <a:pPr marL="0" indent="0">
              <a:buNone/>
            </a:pPr>
            <a:r>
              <a:rPr lang="en-US" sz="2400" dirty="0"/>
              <a:t>In November 2019, the Lafayette Police Dept. began working with the </a:t>
            </a:r>
            <a:r>
              <a:rPr lang="en-US" sz="2400" dirty="0" err="1"/>
              <a:t>ALERTWildfire</a:t>
            </a:r>
            <a:r>
              <a:rPr lang="en-US" sz="2400" dirty="0"/>
              <a:t> program to install and maintain a network of cameras across Contra Costa and Alameda counties to be used for the detection, alerting, and monitoring of wildfires. </a:t>
            </a:r>
          </a:p>
          <a:p>
            <a:pPr marL="0" indent="0">
              <a:buNone/>
            </a:pPr>
            <a:endParaRPr lang="en-US" sz="2400" dirty="0"/>
          </a:p>
          <a:p>
            <a:pPr marL="0" indent="0">
              <a:buNone/>
            </a:pPr>
            <a:r>
              <a:rPr lang="en-US" sz="2400" dirty="0"/>
              <a:t>As of July 2021, Lafayette PD has installed over 32 </a:t>
            </a:r>
            <a:r>
              <a:rPr lang="en-US" sz="2400" dirty="0" err="1"/>
              <a:t>ALERTWildfire</a:t>
            </a:r>
            <a:r>
              <a:rPr lang="en-US" sz="2400" dirty="0"/>
              <a:t> cameras across both counties for fire-fighting operations. </a:t>
            </a:r>
          </a:p>
          <a:p>
            <a:pPr marL="0" indent="0" algn="ctr">
              <a:buNone/>
            </a:pPr>
            <a:r>
              <a:rPr lang="en-US" sz="2400" dirty="0">
                <a:hlinkClick r:id="rId3"/>
              </a:rPr>
              <a:t>www.alertwildfire.org</a:t>
            </a:r>
            <a:r>
              <a:rPr lang="en-US" sz="2400" dirty="0"/>
              <a:t>	</a:t>
            </a:r>
          </a:p>
          <a:p>
            <a:pPr marL="0" indent="0" algn="ctr">
              <a:buNone/>
            </a:pPr>
            <a:endParaRPr lang="en-US" sz="1200" dirty="0"/>
          </a:p>
          <a:p>
            <a:pPr marL="0" indent="0">
              <a:buNone/>
            </a:pPr>
            <a:r>
              <a:rPr lang="en-US" sz="2400" dirty="0"/>
              <a:t>	Click on the upper left and select “South &amp; East Bay” to view cameras 	installed in and around the Lamorinda area.</a:t>
            </a:r>
          </a:p>
        </p:txBody>
      </p:sp>
    </p:spTree>
    <p:extLst>
      <p:ext uri="{BB962C8B-B14F-4D97-AF65-F5344CB8AC3E}">
        <p14:creationId xmlns:p14="http://schemas.microsoft.com/office/powerpoint/2010/main" val="140239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4607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sp>
        <p:nvSpPr>
          <p:cNvPr id="9" name="Content Placeholder 8">
            <a:extLst>
              <a:ext uri="{FF2B5EF4-FFF2-40B4-BE49-F238E27FC236}">
                <a16:creationId xmlns:a16="http://schemas.microsoft.com/office/drawing/2014/main" id="{CEA2258F-CB89-4B5A-B518-4473F3951BEA}"/>
              </a:ext>
            </a:extLst>
          </p:cNvPr>
          <p:cNvSpPr>
            <a:spLocks noGrp="1"/>
          </p:cNvSpPr>
          <p:nvPr>
            <p:ph idx="1"/>
          </p:nvPr>
        </p:nvSpPr>
        <p:spPr>
          <a:xfrm>
            <a:off x="838200" y="1379664"/>
            <a:ext cx="10515600" cy="4797299"/>
          </a:xfrm>
        </p:spPr>
        <p:txBody>
          <a:bodyPr/>
          <a:lstStyle/>
          <a:p>
            <a:pPr marL="0" indent="0" algn="ctr">
              <a:buNone/>
            </a:pPr>
            <a:r>
              <a:rPr lang="en-US" b="1" i="1" dirty="0"/>
              <a:t>Questions / Comments</a:t>
            </a:r>
          </a:p>
          <a:p>
            <a:pPr marL="0" indent="0">
              <a:buNone/>
            </a:pPr>
            <a:endParaRPr lang="en-US" dirty="0"/>
          </a:p>
        </p:txBody>
      </p:sp>
      <p:pic>
        <p:nvPicPr>
          <p:cNvPr id="13" name="Picture 12">
            <a:extLst>
              <a:ext uri="{FF2B5EF4-FFF2-40B4-BE49-F238E27FC236}">
                <a16:creationId xmlns:a16="http://schemas.microsoft.com/office/drawing/2014/main" id="{3669E60A-FA19-40B1-B441-F509DA09E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733" y="1982184"/>
            <a:ext cx="6690533" cy="45568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91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sp>
        <p:nvSpPr>
          <p:cNvPr id="6" name="Rectangle 5">
            <a:extLst>
              <a:ext uri="{FF2B5EF4-FFF2-40B4-BE49-F238E27FC236}">
                <a16:creationId xmlns:a16="http://schemas.microsoft.com/office/drawing/2014/main" id="{97388F9A-4021-4588-8B25-DE0B539E25AD}"/>
              </a:ext>
            </a:extLst>
          </p:cNvPr>
          <p:cNvSpPr/>
          <p:nvPr/>
        </p:nvSpPr>
        <p:spPr>
          <a:xfrm>
            <a:off x="1219200" y="5153027"/>
            <a:ext cx="10134600" cy="1477328"/>
          </a:xfrm>
          <a:prstGeom prst="rect">
            <a:avLst/>
          </a:prstGeom>
        </p:spPr>
        <p:txBody>
          <a:bodyPr wrap="square">
            <a:spAutoFit/>
          </a:bodyPr>
          <a:lstStyle/>
          <a:p>
            <a:r>
              <a:rPr lang="en-US" dirty="0"/>
              <a:t>Reference:</a:t>
            </a:r>
          </a:p>
          <a:p>
            <a:r>
              <a:rPr lang="en-US" dirty="0"/>
              <a:t>Category 3 – Robbery:  Includes robbery with a weapon or by force using hands, fists, etc.</a:t>
            </a:r>
          </a:p>
          <a:p>
            <a:r>
              <a:rPr lang="en-US" dirty="0"/>
              <a:t>Category 4 – Assault:  Includes assaults with weapons and with hands, fists, feet, etc.</a:t>
            </a:r>
          </a:p>
          <a:p>
            <a:r>
              <a:rPr lang="en-US" dirty="0"/>
              <a:t>Category 5 – Burglary:  Includes residential, commercial, and out buildings.</a:t>
            </a:r>
          </a:p>
          <a:p>
            <a:r>
              <a:rPr lang="en-US" dirty="0"/>
              <a:t>Category 6 – Larceny:  Includes all theft, shoplifting, bikes, buildings, </a:t>
            </a:r>
            <a:r>
              <a:rPr lang="en-US" dirty="0" err="1"/>
              <a:t>etc</a:t>
            </a:r>
            <a:r>
              <a:rPr lang="en-US" dirty="0"/>
              <a:t>, expect for theft of a vehicle.</a:t>
            </a:r>
          </a:p>
        </p:txBody>
      </p:sp>
      <p:graphicFrame>
        <p:nvGraphicFramePr>
          <p:cNvPr id="5" name="Table 4">
            <a:extLst>
              <a:ext uri="{FF2B5EF4-FFF2-40B4-BE49-F238E27FC236}">
                <a16:creationId xmlns:a16="http://schemas.microsoft.com/office/drawing/2014/main" id="{BDA20950-C2D2-47BE-A39F-B7407C4B19B1}"/>
              </a:ext>
            </a:extLst>
          </p:cNvPr>
          <p:cNvGraphicFramePr>
            <a:graphicFrameLocks noGrp="1"/>
          </p:cNvGraphicFramePr>
          <p:nvPr>
            <p:extLst>
              <p:ext uri="{D42A27DB-BD31-4B8C-83A1-F6EECF244321}">
                <p14:modId xmlns:p14="http://schemas.microsoft.com/office/powerpoint/2010/main" val="2680668958"/>
              </p:ext>
            </p:extLst>
          </p:nvPr>
        </p:nvGraphicFramePr>
        <p:xfrm>
          <a:off x="1219200" y="1449238"/>
          <a:ext cx="9865744" cy="3728396"/>
        </p:xfrm>
        <a:graphic>
          <a:graphicData uri="http://schemas.openxmlformats.org/drawingml/2006/table">
            <a:tbl>
              <a:tblPr/>
              <a:tblGrid>
                <a:gridCol w="815772">
                  <a:extLst>
                    <a:ext uri="{9D8B030D-6E8A-4147-A177-3AD203B41FA5}">
                      <a16:colId xmlns:a16="http://schemas.microsoft.com/office/drawing/2014/main" val="4100129965"/>
                    </a:ext>
                  </a:extLst>
                </a:gridCol>
                <a:gridCol w="815772">
                  <a:extLst>
                    <a:ext uri="{9D8B030D-6E8A-4147-A177-3AD203B41FA5}">
                      <a16:colId xmlns:a16="http://schemas.microsoft.com/office/drawing/2014/main" val="3208215335"/>
                    </a:ext>
                  </a:extLst>
                </a:gridCol>
                <a:gridCol w="815772">
                  <a:extLst>
                    <a:ext uri="{9D8B030D-6E8A-4147-A177-3AD203B41FA5}">
                      <a16:colId xmlns:a16="http://schemas.microsoft.com/office/drawing/2014/main" val="742518396"/>
                    </a:ext>
                  </a:extLst>
                </a:gridCol>
                <a:gridCol w="815772">
                  <a:extLst>
                    <a:ext uri="{9D8B030D-6E8A-4147-A177-3AD203B41FA5}">
                      <a16:colId xmlns:a16="http://schemas.microsoft.com/office/drawing/2014/main" val="533316378"/>
                    </a:ext>
                  </a:extLst>
                </a:gridCol>
                <a:gridCol w="815772">
                  <a:extLst>
                    <a:ext uri="{9D8B030D-6E8A-4147-A177-3AD203B41FA5}">
                      <a16:colId xmlns:a16="http://schemas.microsoft.com/office/drawing/2014/main" val="1096157513"/>
                    </a:ext>
                  </a:extLst>
                </a:gridCol>
                <a:gridCol w="815772">
                  <a:extLst>
                    <a:ext uri="{9D8B030D-6E8A-4147-A177-3AD203B41FA5}">
                      <a16:colId xmlns:a16="http://schemas.microsoft.com/office/drawing/2014/main" val="1897505980"/>
                    </a:ext>
                  </a:extLst>
                </a:gridCol>
                <a:gridCol w="815772">
                  <a:extLst>
                    <a:ext uri="{9D8B030D-6E8A-4147-A177-3AD203B41FA5}">
                      <a16:colId xmlns:a16="http://schemas.microsoft.com/office/drawing/2014/main" val="2945871765"/>
                    </a:ext>
                  </a:extLst>
                </a:gridCol>
                <a:gridCol w="815772">
                  <a:extLst>
                    <a:ext uri="{9D8B030D-6E8A-4147-A177-3AD203B41FA5}">
                      <a16:colId xmlns:a16="http://schemas.microsoft.com/office/drawing/2014/main" val="3704929781"/>
                    </a:ext>
                  </a:extLst>
                </a:gridCol>
                <a:gridCol w="815772">
                  <a:extLst>
                    <a:ext uri="{9D8B030D-6E8A-4147-A177-3AD203B41FA5}">
                      <a16:colId xmlns:a16="http://schemas.microsoft.com/office/drawing/2014/main" val="4179595966"/>
                    </a:ext>
                  </a:extLst>
                </a:gridCol>
                <a:gridCol w="815772">
                  <a:extLst>
                    <a:ext uri="{9D8B030D-6E8A-4147-A177-3AD203B41FA5}">
                      <a16:colId xmlns:a16="http://schemas.microsoft.com/office/drawing/2014/main" val="373970351"/>
                    </a:ext>
                  </a:extLst>
                </a:gridCol>
                <a:gridCol w="356901">
                  <a:extLst>
                    <a:ext uri="{9D8B030D-6E8A-4147-A177-3AD203B41FA5}">
                      <a16:colId xmlns:a16="http://schemas.microsoft.com/office/drawing/2014/main" val="3720324882"/>
                    </a:ext>
                  </a:extLst>
                </a:gridCol>
                <a:gridCol w="1351123">
                  <a:extLst>
                    <a:ext uri="{9D8B030D-6E8A-4147-A177-3AD203B41FA5}">
                      <a16:colId xmlns:a16="http://schemas.microsoft.com/office/drawing/2014/main" val="987741880"/>
                    </a:ext>
                  </a:extLst>
                </a:gridCol>
              </a:tblGrid>
              <a:tr h="377369">
                <a:tc gridSpan="12">
                  <a:txBody>
                    <a:bodyPr/>
                    <a:lstStyle/>
                    <a:p>
                      <a:pPr algn="ctr" fontAlgn="b"/>
                      <a:r>
                        <a:rPr lang="en-US" sz="1400" b="1" i="0" u="none" strike="noStrike">
                          <a:solidFill>
                            <a:srgbClr val="000000"/>
                          </a:solidFill>
                          <a:effectLst/>
                          <a:latin typeface="Calibri" panose="020F0502020204030204" pitchFamily="34" charset="0"/>
                        </a:rPr>
                        <a:t>2021 Part 1 Uniform Crime Reporting (F.B.I. UCR)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0855878"/>
                  </a:ext>
                </a:extLst>
              </a:tr>
              <a:tr h="603789">
                <a:tc>
                  <a:txBody>
                    <a:bodyPr/>
                    <a:lstStyle/>
                    <a:p>
                      <a:pPr algn="ctr" fontAlgn="b"/>
                      <a:r>
                        <a:rPr lang="en-US" sz="1100" b="0" i="0" u="none" strike="noStrike">
                          <a:solidFill>
                            <a:srgbClr val="000000"/>
                          </a:solidFill>
                          <a:effectLst/>
                          <a:latin typeface="Calibri" panose="020F0502020204030204" pitchFamily="34" charset="0"/>
                        </a:rPr>
                        <a:t>Part 1 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2020 Year 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678714"/>
                  </a:ext>
                </a:extLst>
              </a:tr>
              <a:tr h="301894">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Homicide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623409"/>
                  </a:ext>
                </a:extLst>
              </a:tr>
              <a:tr h="301894">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791548"/>
                  </a:ext>
                </a:extLst>
              </a:tr>
              <a:tr h="301894">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Robbery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06838"/>
                  </a:ext>
                </a:extLst>
              </a:tr>
              <a:tr h="301894">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Assault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348300"/>
                  </a:ext>
                </a:extLst>
              </a:tr>
              <a:tr h="301894">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Burglary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553410"/>
                  </a:ext>
                </a:extLst>
              </a:tr>
              <a:tr h="301894">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Larceny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267712"/>
                  </a:ext>
                </a:extLst>
              </a:tr>
              <a:tr h="301894">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10851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097481"/>
                  </a:ext>
                </a:extLst>
              </a:tr>
              <a:tr h="316990">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Arson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883299"/>
                  </a:ext>
                </a:extLst>
              </a:tr>
              <a:tr h="31699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890683"/>
                  </a:ext>
                </a:extLst>
              </a:tr>
            </a:tbl>
          </a:graphicData>
        </a:graphic>
      </p:graphicFrame>
    </p:spTree>
    <p:extLst>
      <p:ext uri="{BB962C8B-B14F-4D97-AF65-F5344CB8AC3E}">
        <p14:creationId xmlns:p14="http://schemas.microsoft.com/office/powerpoint/2010/main" val="375293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graphicFrame>
        <p:nvGraphicFramePr>
          <p:cNvPr id="6" name="Table 5">
            <a:extLst>
              <a:ext uri="{FF2B5EF4-FFF2-40B4-BE49-F238E27FC236}">
                <a16:creationId xmlns:a16="http://schemas.microsoft.com/office/drawing/2014/main" id="{41EEEAC2-057E-4B31-849A-C2EB4B5A6EEA}"/>
              </a:ext>
            </a:extLst>
          </p:cNvPr>
          <p:cNvGraphicFramePr>
            <a:graphicFrameLocks noGrp="1"/>
          </p:cNvGraphicFramePr>
          <p:nvPr>
            <p:extLst>
              <p:ext uri="{D42A27DB-BD31-4B8C-83A1-F6EECF244321}">
                <p14:modId xmlns:p14="http://schemas.microsoft.com/office/powerpoint/2010/main" val="3531206162"/>
              </p:ext>
            </p:extLst>
          </p:nvPr>
        </p:nvGraphicFramePr>
        <p:xfrm>
          <a:off x="1123950" y="1838325"/>
          <a:ext cx="10134594" cy="4552953"/>
        </p:xfrm>
        <a:graphic>
          <a:graphicData uri="http://schemas.openxmlformats.org/drawingml/2006/table">
            <a:tbl>
              <a:tblPr/>
              <a:tblGrid>
                <a:gridCol w="1317738">
                  <a:extLst>
                    <a:ext uri="{9D8B030D-6E8A-4147-A177-3AD203B41FA5}">
                      <a16:colId xmlns:a16="http://schemas.microsoft.com/office/drawing/2014/main" val="3447939965"/>
                    </a:ext>
                  </a:extLst>
                </a:gridCol>
                <a:gridCol w="766683">
                  <a:extLst>
                    <a:ext uri="{9D8B030D-6E8A-4147-A177-3AD203B41FA5}">
                      <a16:colId xmlns:a16="http://schemas.microsoft.com/office/drawing/2014/main" val="4105590022"/>
                    </a:ext>
                  </a:extLst>
                </a:gridCol>
                <a:gridCol w="1150026">
                  <a:extLst>
                    <a:ext uri="{9D8B030D-6E8A-4147-A177-3AD203B41FA5}">
                      <a16:colId xmlns:a16="http://schemas.microsoft.com/office/drawing/2014/main" val="948619043"/>
                    </a:ext>
                  </a:extLst>
                </a:gridCol>
                <a:gridCol w="766683">
                  <a:extLst>
                    <a:ext uri="{9D8B030D-6E8A-4147-A177-3AD203B41FA5}">
                      <a16:colId xmlns:a16="http://schemas.microsoft.com/office/drawing/2014/main" val="1342671382"/>
                    </a:ext>
                  </a:extLst>
                </a:gridCol>
                <a:gridCol w="766683">
                  <a:extLst>
                    <a:ext uri="{9D8B030D-6E8A-4147-A177-3AD203B41FA5}">
                      <a16:colId xmlns:a16="http://schemas.microsoft.com/office/drawing/2014/main" val="4043218282"/>
                    </a:ext>
                  </a:extLst>
                </a:gridCol>
                <a:gridCol w="766683">
                  <a:extLst>
                    <a:ext uri="{9D8B030D-6E8A-4147-A177-3AD203B41FA5}">
                      <a16:colId xmlns:a16="http://schemas.microsoft.com/office/drawing/2014/main" val="1251492052"/>
                    </a:ext>
                  </a:extLst>
                </a:gridCol>
                <a:gridCol w="766683">
                  <a:extLst>
                    <a:ext uri="{9D8B030D-6E8A-4147-A177-3AD203B41FA5}">
                      <a16:colId xmlns:a16="http://schemas.microsoft.com/office/drawing/2014/main" val="886090479"/>
                    </a:ext>
                  </a:extLst>
                </a:gridCol>
                <a:gridCol w="766683">
                  <a:extLst>
                    <a:ext uri="{9D8B030D-6E8A-4147-A177-3AD203B41FA5}">
                      <a16:colId xmlns:a16="http://schemas.microsoft.com/office/drawing/2014/main" val="3388173321"/>
                    </a:ext>
                  </a:extLst>
                </a:gridCol>
                <a:gridCol w="766683">
                  <a:extLst>
                    <a:ext uri="{9D8B030D-6E8A-4147-A177-3AD203B41FA5}">
                      <a16:colId xmlns:a16="http://schemas.microsoft.com/office/drawing/2014/main" val="1190029496"/>
                    </a:ext>
                  </a:extLst>
                </a:gridCol>
                <a:gridCol w="766683">
                  <a:extLst>
                    <a:ext uri="{9D8B030D-6E8A-4147-A177-3AD203B41FA5}">
                      <a16:colId xmlns:a16="http://schemas.microsoft.com/office/drawing/2014/main" val="4082136040"/>
                    </a:ext>
                  </a:extLst>
                </a:gridCol>
                <a:gridCol w="766683">
                  <a:extLst>
                    <a:ext uri="{9D8B030D-6E8A-4147-A177-3AD203B41FA5}">
                      <a16:colId xmlns:a16="http://schemas.microsoft.com/office/drawing/2014/main" val="2147234897"/>
                    </a:ext>
                  </a:extLst>
                </a:gridCol>
                <a:gridCol w="766683">
                  <a:extLst>
                    <a:ext uri="{9D8B030D-6E8A-4147-A177-3AD203B41FA5}">
                      <a16:colId xmlns:a16="http://schemas.microsoft.com/office/drawing/2014/main" val="895693418"/>
                    </a:ext>
                  </a:extLst>
                </a:gridCol>
              </a:tblGrid>
              <a:tr h="470556">
                <a:tc gridSpan="12">
                  <a:txBody>
                    <a:bodyPr/>
                    <a:lstStyle/>
                    <a:p>
                      <a:pPr algn="ctr" fontAlgn="b"/>
                      <a:r>
                        <a:rPr lang="en-US" sz="2000" b="1" i="0" u="none" strike="noStrike" dirty="0">
                          <a:solidFill>
                            <a:srgbClr val="000000"/>
                          </a:solidFill>
                          <a:effectLst/>
                          <a:latin typeface="Calibri" panose="020F0502020204030204" pitchFamily="34" charset="0"/>
                        </a:rPr>
                        <a:t>10 Year Comparison of Part 1 Uniform Crime Reporting (F.B.I. UCR)</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9345693"/>
                  </a:ext>
                </a:extLst>
              </a:tr>
              <a:tr h="737628">
                <a:tc>
                  <a:txBody>
                    <a:bodyPr/>
                    <a:lstStyle/>
                    <a:p>
                      <a:pPr algn="ctr" fontAlgn="b"/>
                      <a:r>
                        <a:rPr lang="en-US" sz="1400" b="0" i="0" u="none" strike="noStrike" dirty="0">
                          <a:solidFill>
                            <a:srgbClr val="000000"/>
                          </a:solidFill>
                          <a:effectLst/>
                          <a:latin typeface="Calibri" panose="020F0502020204030204" pitchFamily="34" charset="0"/>
                        </a:rPr>
                        <a:t>Part 1 Category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443027"/>
                  </a:ext>
                </a:extLst>
              </a:tr>
              <a:tr h="368815">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Homicide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96513"/>
                  </a:ext>
                </a:extLst>
              </a:tr>
              <a:tr h="368815">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23215"/>
                  </a:ext>
                </a:extLst>
              </a:tr>
              <a:tr h="368815">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576355"/>
                  </a:ext>
                </a:extLst>
              </a:tr>
              <a:tr h="368815">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Assault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665568"/>
                  </a:ext>
                </a:extLst>
              </a:tr>
              <a:tr h="368815">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392444"/>
                  </a:ext>
                </a:extLst>
              </a:tr>
              <a:tr h="368815">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Larceny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77675"/>
                  </a:ext>
                </a:extLst>
              </a:tr>
              <a:tr h="368815">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10851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520005"/>
                  </a:ext>
                </a:extLst>
              </a:tr>
              <a:tr h="381532">
                <a:tc>
                  <a:txBody>
                    <a:bodyPr/>
                    <a:lstStyle/>
                    <a:p>
                      <a:pPr algn="ctr" fontAlgn="b"/>
                      <a:r>
                        <a:rPr lang="en-US" sz="14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842854"/>
                  </a:ext>
                </a:extLst>
              </a:tr>
              <a:tr h="381532">
                <a:tc gridSpan="2">
                  <a:txBody>
                    <a:bodyPr/>
                    <a:lstStyle/>
                    <a:p>
                      <a:pPr algn="ctr" fontAlgn="b"/>
                      <a:r>
                        <a:rPr lang="en-US" sz="1400" b="1" i="0" u="none" strike="noStrike">
                          <a:solidFill>
                            <a:srgbClr val="000000"/>
                          </a:solidFill>
                          <a:effectLst/>
                          <a:latin typeface="Calibri" panose="020F0502020204030204" pitchFamily="34" charset="0"/>
                        </a:rPr>
                        <a:t>Yearly Totals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292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378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261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342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476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456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479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456232"/>
                  </a:ext>
                </a:extLst>
              </a:tr>
            </a:tbl>
          </a:graphicData>
        </a:graphic>
      </p:graphicFrame>
    </p:spTree>
    <p:extLst>
      <p:ext uri="{BB962C8B-B14F-4D97-AF65-F5344CB8AC3E}">
        <p14:creationId xmlns:p14="http://schemas.microsoft.com/office/powerpoint/2010/main" val="104553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sp>
        <p:nvSpPr>
          <p:cNvPr id="8" name="Content Placeholder 7">
            <a:extLst>
              <a:ext uri="{FF2B5EF4-FFF2-40B4-BE49-F238E27FC236}">
                <a16:creationId xmlns:a16="http://schemas.microsoft.com/office/drawing/2014/main" id="{BDFE1B99-928E-4BF5-B40B-C4199473471F}"/>
              </a:ext>
            </a:extLst>
          </p:cNvPr>
          <p:cNvSpPr>
            <a:spLocks noGrp="1"/>
          </p:cNvSpPr>
          <p:nvPr>
            <p:ph idx="1"/>
          </p:nvPr>
        </p:nvSpPr>
        <p:spPr>
          <a:xfrm>
            <a:off x="838199" y="1825625"/>
            <a:ext cx="3480303" cy="4175125"/>
          </a:xfrm>
        </p:spPr>
        <p:txBody>
          <a:bodyPr/>
          <a:lstStyle/>
          <a:p>
            <a:pPr marL="0" indent="0">
              <a:buNone/>
            </a:pPr>
            <a:r>
              <a:rPr lang="en-US" dirty="0"/>
              <a:t>From January to July 2021 Lafayette PD received </a:t>
            </a:r>
            <a:r>
              <a:rPr lang="en-US" b="1" dirty="0"/>
              <a:t>7,112</a:t>
            </a:r>
            <a:r>
              <a:rPr lang="en-US" dirty="0"/>
              <a:t> calls for service.</a:t>
            </a:r>
          </a:p>
        </p:txBody>
      </p:sp>
      <p:pic>
        <p:nvPicPr>
          <p:cNvPr id="9" name="Picture 8">
            <a:extLst>
              <a:ext uri="{FF2B5EF4-FFF2-40B4-BE49-F238E27FC236}">
                <a16:creationId xmlns:a16="http://schemas.microsoft.com/office/drawing/2014/main" id="{72259E6E-F614-40C6-B8D4-E3832279C9AE}"/>
              </a:ext>
            </a:extLst>
          </p:cNvPr>
          <p:cNvPicPr>
            <a:picLocks noChangeAspect="1"/>
          </p:cNvPicPr>
          <p:nvPr/>
        </p:nvPicPr>
        <p:blipFill>
          <a:blip r:embed="rId3"/>
          <a:stretch>
            <a:fillRect/>
          </a:stretch>
        </p:blipFill>
        <p:spPr>
          <a:xfrm>
            <a:off x="4394983" y="1505890"/>
            <a:ext cx="7288238" cy="4396081"/>
          </a:xfrm>
          <a:prstGeom prst="rect">
            <a:avLst/>
          </a:prstGeom>
        </p:spPr>
      </p:pic>
    </p:spTree>
    <p:extLst>
      <p:ext uri="{BB962C8B-B14F-4D97-AF65-F5344CB8AC3E}">
        <p14:creationId xmlns:p14="http://schemas.microsoft.com/office/powerpoint/2010/main" val="295971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838200" y="1825625"/>
            <a:ext cx="10515600" cy="4667250"/>
          </a:xfrm>
        </p:spPr>
        <p:txBody>
          <a:bodyPr>
            <a:normAutofit/>
          </a:bodyPr>
          <a:lstStyle/>
          <a:p>
            <a:pPr marL="0" indent="0">
              <a:buNone/>
            </a:pPr>
            <a:r>
              <a:rPr lang="en-US" b="1" u="sng" dirty="0">
                <a:effectLst>
                  <a:outerShdw blurRad="38100" dist="19050" dir="2700000" algn="tl">
                    <a:schemeClr val="dk1">
                      <a:alpha val="40000"/>
                    </a:schemeClr>
                  </a:outerShdw>
                </a:effectLst>
              </a:rPr>
              <a:t>Person Crimes</a:t>
            </a:r>
            <a:endParaRPr lang="en-US" dirty="0"/>
          </a:p>
          <a:p>
            <a:pPr marL="0" indent="0">
              <a:buNone/>
            </a:pPr>
            <a:r>
              <a:rPr lang="en-US" dirty="0"/>
              <a:t>Crimes against persons are the highest priority as they have the largest impact on the victim.  </a:t>
            </a:r>
          </a:p>
          <a:p>
            <a:pPr marL="0" indent="0">
              <a:buNone/>
            </a:pPr>
            <a:r>
              <a:rPr lang="en-US" sz="2400" u="sng" dirty="0"/>
              <a:t>January to July 2021:</a:t>
            </a:r>
          </a:p>
          <a:p>
            <a:r>
              <a:rPr lang="en-US" sz="2400"/>
              <a:t>1 </a:t>
            </a:r>
            <a:r>
              <a:rPr lang="en-US" sz="2400" dirty="0"/>
              <a:t>Assault with Deadly </a:t>
            </a:r>
            <a:r>
              <a:rPr lang="en-US" sz="2400"/>
              <a:t>Weapon  </a:t>
            </a:r>
            <a:r>
              <a:rPr lang="en-US" sz="2400" i="1"/>
              <a:t>(1 </a:t>
            </a:r>
            <a:r>
              <a:rPr lang="en-US" sz="2400" i="1" dirty="0"/>
              <a:t>total for 2020)</a:t>
            </a:r>
            <a:endParaRPr lang="en-US" sz="2400" dirty="0"/>
          </a:p>
          <a:p>
            <a:r>
              <a:rPr lang="en-US" sz="2400" dirty="0"/>
              <a:t>2 Robberies                                   </a:t>
            </a:r>
            <a:r>
              <a:rPr lang="en-US" sz="2400" i="1" dirty="0"/>
              <a:t>(11 total for 2020)</a:t>
            </a:r>
            <a:endParaRPr lang="en-US" sz="2400" dirty="0"/>
          </a:p>
          <a:p>
            <a:r>
              <a:rPr lang="en-US" sz="2400" dirty="0"/>
              <a:t>1 Rape                                            </a:t>
            </a:r>
            <a:r>
              <a:rPr lang="en-US" sz="2400" i="1" dirty="0"/>
              <a:t>(1 total for 2020)</a:t>
            </a:r>
            <a:endParaRPr lang="en-US" sz="2400" dirty="0"/>
          </a:p>
          <a:p>
            <a:r>
              <a:rPr lang="en-US" sz="2400" dirty="0"/>
              <a:t>4 Domestic Violence                   </a:t>
            </a:r>
            <a:r>
              <a:rPr lang="en-US" sz="2400" i="1" dirty="0"/>
              <a:t>(1 total for 2020)</a:t>
            </a:r>
            <a:endParaRPr lang="en-US" sz="2400" dirty="0"/>
          </a:p>
          <a:p>
            <a:pPr marL="0" indent="0">
              <a:buNone/>
            </a:pPr>
            <a:r>
              <a:rPr lang="en-US" sz="2400" dirty="0"/>
              <a:t>(There have been no reported child sexual assaults this year.)</a:t>
            </a:r>
          </a:p>
          <a:p>
            <a:endParaRPr lang="en-US" dirty="0"/>
          </a:p>
        </p:txBody>
      </p:sp>
      <p:pic>
        <p:nvPicPr>
          <p:cNvPr id="3" name="Picture 2">
            <a:extLst>
              <a:ext uri="{FF2B5EF4-FFF2-40B4-BE49-F238E27FC236}">
                <a16:creationId xmlns:a16="http://schemas.microsoft.com/office/drawing/2014/main" id="{A2297A0C-0685-49FC-A18B-1CAC93FD83E8}"/>
              </a:ext>
            </a:extLst>
          </p:cNvPr>
          <p:cNvPicPr>
            <a:picLocks noChangeAspect="1"/>
          </p:cNvPicPr>
          <p:nvPr/>
        </p:nvPicPr>
        <p:blipFill>
          <a:blip r:embed="rId2"/>
          <a:stretch>
            <a:fillRect/>
          </a:stretch>
        </p:blipFill>
        <p:spPr>
          <a:xfrm>
            <a:off x="838200" y="0"/>
            <a:ext cx="1646063" cy="2085013"/>
          </a:xfrm>
          <a:prstGeom prst="rect">
            <a:avLst/>
          </a:prstGeom>
        </p:spPr>
      </p:pic>
    </p:spTree>
    <p:extLst>
      <p:ext uri="{BB962C8B-B14F-4D97-AF65-F5344CB8AC3E}">
        <p14:creationId xmlns:p14="http://schemas.microsoft.com/office/powerpoint/2010/main" val="93675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p:txBody>
          <a:bodyPr>
            <a:normAutofit/>
          </a:bodyPr>
          <a:lstStyle/>
          <a:p>
            <a:pPr marL="0" indent="0">
              <a:buNone/>
            </a:pPr>
            <a:r>
              <a:rPr lang="en-US" sz="2600" b="1" u="sng" dirty="0">
                <a:effectLst>
                  <a:outerShdw blurRad="38100" dist="19050" dir="2700000" algn="tl">
                    <a:schemeClr val="dk1">
                      <a:alpha val="40000"/>
                    </a:schemeClr>
                  </a:outerShdw>
                </a:effectLst>
              </a:rPr>
              <a:t>Property Crimes</a:t>
            </a:r>
            <a:endParaRPr lang="en-US" sz="2600" dirty="0"/>
          </a:p>
          <a:p>
            <a:pPr marL="0" indent="0">
              <a:buNone/>
            </a:pPr>
            <a:r>
              <a:rPr lang="en-US" sz="2600" dirty="0"/>
              <a:t>The largest number of crimes that occur within Lafayette are those that target items of property. </a:t>
            </a:r>
          </a:p>
          <a:p>
            <a:pPr marL="0" indent="0">
              <a:buNone/>
            </a:pPr>
            <a:endParaRPr lang="en-US" sz="2400" b="1" u="sng" dirty="0"/>
          </a:p>
          <a:p>
            <a:pPr marL="0" indent="0">
              <a:buNone/>
            </a:pPr>
            <a:r>
              <a:rPr lang="en-US" sz="2400" b="1" dirty="0"/>
              <a:t>    </a:t>
            </a:r>
            <a:r>
              <a:rPr lang="en-US" sz="2400" b="1" u="sng" dirty="0"/>
              <a:t>Residential Burglaries</a:t>
            </a:r>
          </a:p>
          <a:p>
            <a:pPr marL="0" indent="0">
              <a:buNone/>
            </a:pPr>
            <a:r>
              <a:rPr lang="en-US" sz="2400" dirty="0"/>
              <a:t>    Between January and July</a:t>
            </a:r>
          </a:p>
          <a:p>
            <a:pPr marL="0" indent="0">
              <a:buNone/>
            </a:pPr>
            <a:r>
              <a:rPr lang="en-US" sz="2400" dirty="0"/>
              <a:t>    we had 3 Residential</a:t>
            </a:r>
          </a:p>
          <a:p>
            <a:pPr marL="0" indent="0">
              <a:buNone/>
            </a:pPr>
            <a:r>
              <a:rPr lang="en-US" sz="2400" dirty="0"/>
              <a:t>    Burglaries  </a:t>
            </a:r>
          </a:p>
          <a:p>
            <a:pPr marL="0" indent="0">
              <a:buNone/>
            </a:pPr>
            <a:r>
              <a:rPr lang="en-US" sz="2400" dirty="0"/>
              <a:t>               </a:t>
            </a:r>
          </a:p>
        </p:txBody>
      </p:sp>
      <p:pic>
        <p:nvPicPr>
          <p:cNvPr id="6" name="Picture 5">
            <a:extLst>
              <a:ext uri="{FF2B5EF4-FFF2-40B4-BE49-F238E27FC236}">
                <a16:creationId xmlns:a16="http://schemas.microsoft.com/office/drawing/2014/main" id="{CE6DC85A-EC7A-4A85-B63E-721F7C123CCD}"/>
              </a:ext>
            </a:extLst>
          </p:cNvPr>
          <p:cNvPicPr>
            <a:picLocks noChangeAspect="1"/>
          </p:cNvPicPr>
          <p:nvPr/>
        </p:nvPicPr>
        <p:blipFill>
          <a:blip r:embed="rId2"/>
          <a:stretch>
            <a:fillRect/>
          </a:stretch>
        </p:blipFill>
        <p:spPr>
          <a:xfrm>
            <a:off x="838200" y="0"/>
            <a:ext cx="1641049" cy="2081826"/>
          </a:xfrm>
          <a:prstGeom prst="rect">
            <a:avLst/>
          </a:prstGeom>
        </p:spPr>
      </p:pic>
      <p:graphicFrame>
        <p:nvGraphicFramePr>
          <p:cNvPr id="10" name="Chart 9">
            <a:extLst>
              <a:ext uri="{FF2B5EF4-FFF2-40B4-BE49-F238E27FC236}">
                <a16:creationId xmlns:a16="http://schemas.microsoft.com/office/drawing/2014/main" id="{8682076C-940E-47AD-8723-A487EB19E46E}"/>
              </a:ext>
            </a:extLst>
          </p:cNvPr>
          <p:cNvGraphicFramePr>
            <a:graphicFrameLocks/>
          </p:cNvGraphicFramePr>
          <p:nvPr>
            <p:extLst>
              <p:ext uri="{D42A27DB-BD31-4B8C-83A1-F6EECF244321}">
                <p14:modId xmlns:p14="http://schemas.microsoft.com/office/powerpoint/2010/main" val="3171234134"/>
              </p:ext>
            </p:extLst>
          </p:nvPr>
        </p:nvGraphicFramePr>
        <p:xfrm>
          <a:off x="4809067" y="2904564"/>
          <a:ext cx="5579533" cy="3064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96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p:txBody>
          <a:bodyPr>
            <a:normAutofit/>
          </a:bodyPr>
          <a:lstStyle/>
          <a:p>
            <a:pPr marL="0" indent="0">
              <a:buNone/>
            </a:pPr>
            <a:r>
              <a:rPr lang="en-US" sz="2600" b="1" u="sng" dirty="0">
                <a:effectLst>
                  <a:outerShdw blurRad="38100" dist="19050" dir="2700000" algn="tl">
                    <a:schemeClr val="dk1">
                      <a:alpha val="40000"/>
                    </a:schemeClr>
                  </a:outerShdw>
                </a:effectLst>
              </a:rPr>
              <a:t>Property Crimes</a:t>
            </a:r>
            <a:endParaRPr lang="en-US" sz="2600" dirty="0"/>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sp>
        <p:nvSpPr>
          <p:cNvPr id="4" name="TextBox 3">
            <a:extLst>
              <a:ext uri="{FF2B5EF4-FFF2-40B4-BE49-F238E27FC236}">
                <a16:creationId xmlns:a16="http://schemas.microsoft.com/office/drawing/2014/main" id="{D307363C-5841-4407-9FDA-7894E2132696}"/>
              </a:ext>
            </a:extLst>
          </p:cNvPr>
          <p:cNvSpPr txBox="1"/>
          <p:nvPr/>
        </p:nvSpPr>
        <p:spPr>
          <a:xfrm>
            <a:off x="838198" y="2426329"/>
            <a:ext cx="10442419" cy="4647426"/>
          </a:xfrm>
          <a:prstGeom prst="rect">
            <a:avLst/>
          </a:prstGeom>
          <a:noFill/>
        </p:spPr>
        <p:txBody>
          <a:bodyPr wrap="square" rtlCol="0">
            <a:spAutoFit/>
          </a:bodyPr>
          <a:lstStyle/>
          <a:p>
            <a:pPr marL="0" indent="0">
              <a:buNone/>
            </a:pPr>
            <a:r>
              <a:rPr lang="en-US" sz="2800" u="sng" dirty="0"/>
              <a:t>January to July 2021:</a:t>
            </a:r>
          </a:p>
          <a:p>
            <a:pPr marL="0" indent="0">
              <a:buNone/>
            </a:pPr>
            <a:endParaRPr lang="en-US" sz="2800" u="sng" dirty="0"/>
          </a:p>
          <a:p>
            <a:pPr marL="285750" indent="-285750">
              <a:buFont typeface="Arial" panose="020B0604020202020204" pitchFamily="34" charset="0"/>
              <a:buChar char="•"/>
            </a:pPr>
            <a:r>
              <a:rPr lang="en-US" sz="2800" dirty="0"/>
              <a:t>13 Auto Burglaries                   </a:t>
            </a:r>
            <a:r>
              <a:rPr lang="en-US" sz="2800" i="1" dirty="0"/>
              <a:t>(42 total for 2020)</a:t>
            </a:r>
          </a:p>
          <a:p>
            <a:pPr marL="285750" indent="-285750">
              <a:buFont typeface="Arial" panose="020B0604020202020204" pitchFamily="34" charset="0"/>
              <a:buChar char="•"/>
            </a:pPr>
            <a:r>
              <a:rPr lang="en-US" sz="2800" dirty="0"/>
              <a:t>5 Grand Theft from Vehicle    </a:t>
            </a:r>
            <a:r>
              <a:rPr lang="en-US" sz="2800" i="1" dirty="0"/>
              <a:t>(11 total for 2020)</a:t>
            </a:r>
          </a:p>
          <a:p>
            <a:pPr marL="285750" indent="-285750">
              <a:buFont typeface="Arial" panose="020B0604020202020204" pitchFamily="34" charset="0"/>
              <a:buChar char="•"/>
            </a:pPr>
            <a:r>
              <a:rPr lang="en-US" sz="2800" dirty="0"/>
              <a:t>16 Petty Theft from Vehicle   </a:t>
            </a:r>
            <a:r>
              <a:rPr lang="en-US" sz="2800" i="1" dirty="0"/>
              <a:t>(43 total for 2020)</a:t>
            </a:r>
          </a:p>
          <a:p>
            <a:pPr marL="285750" indent="-285750">
              <a:buFont typeface="Arial" panose="020B0604020202020204" pitchFamily="34" charset="0"/>
              <a:buChar char="•"/>
            </a:pPr>
            <a:r>
              <a:rPr lang="en-US" sz="2800" dirty="0"/>
              <a:t>14 Commercial Burglary         </a:t>
            </a:r>
            <a:r>
              <a:rPr lang="en-US" sz="2800" i="1" dirty="0"/>
              <a:t>(28 total for 2020)</a:t>
            </a:r>
          </a:p>
          <a:p>
            <a:pPr marL="285750" indent="-285750">
              <a:buFont typeface="Arial" panose="020B0604020202020204" pitchFamily="34" charset="0"/>
              <a:buChar char="•"/>
            </a:pPr>
            <a:r>
              <a:rPr lang="en-US" sz="2800" dirty="0"/>
              <a:t>8 Felony Vandalism                 </a:t>
            </a:r>
            <a:r>
              <a:rPr lang="en-US" sz="2800" i="1" dirty="0"/>
              <a:t>(15 total for 2020)</a:t>
            </a:r>
          </a:p>
          <a:p>
            <a:pPr marL="285750" indent="-285750">
              <a:buFont typeface="Arial" panose="020B0604020202020204" pitchFamily="34" charset="0"/>
              <a:buChar char="•"/>
            </a:pPr>
            <a:r>
              <a:rPr lang="en-US" sz="2800" dirty="0"/>
              <a:t>29 Misdemeanor Vandalism  </a:t>
            </a:r>
            <a:r>
              <a:rPr lang="en-US" sz="2800" i="1" dirty="0"/>
              <a:t>(39 total for 2020)</a:t>
            </a:r>
          </a:p>
          <a:p>
            <a:endParaRPr lang="en-US" dirty="0"/>
          </a:p>
          <a:p>
            <a:endParaRPr lang="en-US" dirty="0"/>
          </a:p>
          <a:p>
            <a:endParaRPr lang="en-US" dirty="0"/>
          </a:p>
          <a:p>
            <a:endParaRPr lang="en-US" sz="1800" dirty="0"/>
          </a:p>
        </p:txBody>
      </p:sp>
    </p:spTree>
    <p:extLst>
      <p:ext uri="{BB962C8B-B14F-4D97-AF65-F5344CB8AC3E}">
        <p14:creationId xmlns:p14="http://schemas.microsoft.com/office/powerpoint/2010/main" val="172400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4685408" y="1379664"/>
            <a:ext cx="3381632" cy="540576"/>
          </a:xfrm>
        </p:spPr>
        <p:txBody>
          <a:bodyPr>
            <a:normAutofit fontScale="77500" lnSpcReduction="20000"/>
          </a:bodyPr>
          <a:lstStyle/>
          <a:p>
            <a:pPr marL="0" indent="0">
              <a:buNone/>
            </a:pPr>
            <a:r>
              <a:rPr lang="en-US" sz="2600" b="1" u="sng" dirty="0">
                <a:effectLst>
                  <a:outerShdw blurRad="38100" dist="19050" dir="2700000" algn="tl">
                    <a:schemeClr val="dk1">
                      <a:alpha val="40000"/>
                    </a:schemeClr>
                  </a:outerShdw>
                </a:effectLst>
              </a:rPr>
              <a:t>Traffic Collisions Year-to-Date</a:t>
            </a:r>
          </a:p>
        </p:txBody>
      </p:sp>
      <p:pic>
        <p:nvPicPr>
          <p:cNvPr id="6" name="Picture 5">
            <a:extLst>
              <a:ext uri="{FF2B5EF4-FFF2-40B4-BE49-F238E27FC236}">
                <a16:creationId xmlns:a16="http://schemas.microsoft.com/office/drawing/2014/main" id="{9F2704EE-9926-49ED-8710-120E884D007D}"/>
              </a:ext>
            </a:extLst>
          </p:cNvPr>
          <p:cNvPicPr>
            <a:picLocks noChangeAspect="1"/>
          </p:cNvPicPr>
          <p:nvPr/>
        </p:nvPicPr>
        <p:blipFill>
          <a:blip r:embed="rId2"/>
          <a:stretch>
            <a:fillRect/>
          </a:stretch>
        </p:blipFill>
        <p:spPr>
          <a:xfrm>
            <a:off x="838199" y="7706"/>
            <a:ext cx="1641049" cy="2081826"/>
          </a:xfrm>
          <a:prstGeom prst="rect">
            <a:avLst/>
          </a:prstGeom>
        </p:spPr>
      </p:pic>
      <p:pic>
        <p:nvPicPr>
          <p:cNvPr id="4" name="Picture 3">
            <a:extLst>
              <a:ext uri="{FF2B5EF4-FFF2-40B4-BE49-F238E27FC236}">
                <a16:creationId xmlns:a16="http://schemas.microsoft.com/office/drawing/2014/main" id="{264EDA02-0F28-4944-884E-63C3C3DDA15A}"/>
              </a:ext>
            </a:extLst>
          </p:cNvPr>
          <p:cNvPicPr>
            <a:picLocks noChangeAspect="1"/>
          </p:cNvPicPr>
          <p:nvPr/>
        </p:nvPicPr>
        <p:blipFill>
          <a:blip r:embed="rId3"/>
          <a:stretch>
            <a:fillRect/>
          </a:stretch>
        </p:blipFill>
        <p:spPr>
          <a:xfrm>
            <a:off x="2130958" y="1663824"/>
            <a:ext cx="8742883" cy="5176033"/>
          </a:xfrm>
          <a:prstGeom prst="rect">
            <a:avLst/>
          </a:prstGeom>
        </p:spPr>
      </p:pic>
    </p:spTree>
    <p:extLst>
      <p:ext uri="{BB962C8B-B14F-4D97-AF65-F5344CB8AC3E}">
        <p14:creationId xmlns:p14="http://schemas.microsoft.com/office/powerpoint/2010/main" val="21254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2021 Mid-Year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4474880" y="1379664"/>
            <a:ext cx="3242238" cy="464648"/>
          </a:xfrm>
        </p:spPr>
        <p:txBody>
          <a:bodyPr>
            <a:normAutofit fontScale="77500" lnSpcReduction="20000"/>
          </a:bodyPr>
          <a:lstStyle/>
          <a:p>
            <a:pPr marL="0" indent="0">
              <a:buNone/>
            </a:pPr>
            <a:r>
              <a:rPr lang="en-US" sz="2600" b="1" u="sng" dirty="0">
                <a:effectLst>
                  <a:outerShdw blurRad="38100" dist="19050" dir="2700000" algn="tl">
                    <a:schemeClr val="dk1">
                      <a:alpha val="40000"/>
                    </a:schemeClr>
                  </a:outerShdw>
                </a:effectLst>
              </a:rPr>
              <a:t>Traffic Collisions 2016 - 2020</a:t>
            </a:r>
          </a:p>
        </p:txBody>
      </p:sp>
      <p:pic>
        <p:nvPicPr>
          <p:cNvPr id="6" name="Picture 5">
            <a:extLst>
              <a:ext uri="{FF2B5EF4-FFF2-40B4-BE49-F238E27FC236}">
                <a16:creationId xmlns:a16="http://schemas.microsoft.com/office/drawing/2014/main" id="{9F2704EE-9926-49ED-8710-120E884D007D}"/>
              </a:ext>
            </a:extLst>
          </p:cNvPr>
          <p:cNvPicPr>
            <a:picLocks noChangeAspect="1"/>
          </p:cNvPicPr>
          <p:nvPr/>
        </p:nvPicPr>
        <p:blipFill>
          <a:blip r:embed="rId2"/>
          <a:stretch>
            <a:fillRect/>
          </a:stretch>
        </p:blipFill>
        <p:spPr>
          <a:xfrm>
            <a:off x="838199" y="7706"/>
            <a:ext cx="1641049" cy="2081826"/>
          </a:xfrm>
          <a:prstGeom prst="rect">
            <a:avLst/>
          </a:prstGeom>
        </p:spPr>
      </p:pic>
      <p:pic>
        <p:nvPicPr>
          <p:cNvPr id="4" name="Picture 3">
            <a:extLst>
              <a:ext uri="{FF2B5EF4-FFF2-40B4-BE49-F238E27FC236}">
                <a16:creationId xmlns:a16="http://schemas.microsoft.com/office/drawing/2014/main" id="{9DA7898B-FD9A-493D-A1C0-259CE98F062E}"/>
              </a:ext>
            </a:extLst>
          </p:cNvPr>
          <p:cNvPicPr>
            <a:picLocks noChangeAspect="1"/>
          </p:cNvPicPr>
          <p:nvPr/>
        </p:nvPicPr>
        <p:blipFill>
          <a:blip r:embed="rId3"/>
          <a:stretch>
            <a:fillRect/>
          </a:stretch>
        </p:blipFill>
        <p:spPr>
          <a:xfrm>
            <a:off x="2417986" y="1685795"/>
            <a:ext cx="7356026" cy="5172205"/>
          </a:xfrm>
          <a:prstGeom prst="rect">
            <a:avLst/>
          </a:prstGeom>
        </p:spPr>
      </p:pic>
    </p:spTree>
    <p:extLst>
      <p:ext uri="{BB962C8B-B14F-4D97-AF65-F5344CB8AC3E}">
        <p14:creationId xmlns:p14="http://schemas.microsoft.com/office/powerpoint/2010/main" val="403611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1109</Words>
  <Application>Microsoft Office PowerPoint</Application>
  <PresentationFormat>Widescreen</PresentationFormat>
  <Paragraphs>337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Lafayette Police Department – 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lpstr>2021 Mid-Year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Lafayette Police Department - 2018 Annual Report</dc:title>
  <dc:creator>Benjamin Alldritt</dc:creator>
  <cp:lastModifiedBy>Benjamin Alldritt</cp:lastModifiedBy>
  <cp:revision>41</cp:revision>
  <cp:lastPrinted>2021-04-26T22:49:06Z</cp:lastPrinted>
  <dcterms:created xsi:type="dcterms:W3CDTF">2019-03-20T23:25:39Z</dcterms:created>
  <dcterms:modified xsi:type="dcterms:W3CDTF">2021-08-13T01:56:00Z</dcterms:modified>
</cp:coreProperties>
</file>