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2" r:id="rId4"/>
    <p:sldId id="261" r:id="rId5"/>
    <p:sldId id="264" r:id="rId6"/>
    <p:sldId id="265" r:id="rId7"/>
    <p:sldId id="275" r:id="rId8"/>
    <p:sldId id="276" r:id="rId9"/>
    <p:sldId id="277" r:id="rId10"/>
    <p:sldId id="279" r:id="rId11"/>
    <p:sldId id="280" r:id="rId12"/>
    <p:sldId id="282" r:id="rId13"/>
    <p:sldId id="281" r:id="rId14"/>
    <p:sldId id="266" r:id="rId15"/>
    <p:sldId id="283" r:id="rId16"/>
    <p:sldId id="296" r:id="rId17"/>
    <p:sldId id="291" r:id="rId18"/>
    <p:sldId id="267" r:id="rId19"/>
    <p:sldId id="268" r:id="rId20"/>
    <p:sldId id="269" r:id="rId21"/>
    <p:sldId id="288" r:id="rId22"/>
    <p:sldId id="292" r:id="rId23"/>
    <p:sldId id="284" r:id="rId24"/>
    <p:sldId id="270" r:id="rId25"/>
    <p:sldId id="271" r:id="rId26"/>
    <p:sldId id="286" r:id="rId27"/>
    <p:sldId id="287" r:id="rId28"/>
    <p:sldId id="290" r:id="rId29"/>
    <p:sldId id="293" r:id="rId30"/>
    <p:sldId id="272" r:id="rId31"/>
    <p:sldId id="289" r:id="rId32"/>
    <p:sldId id="274" r:id="rId33"/>
    <p:sldId id="260" r:id="rId34"/>
    <p:sldId id="259" r:id="rId3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81" autoAdjust="0"/>
  </p:normalViewPr>
  <p:slideViewPr>
    <p:cSldViewPr>
      <p:cViewPr>
        <p:scale>
          <a:sx n="100" d="100"/>
          <a:sy n="100" d="100"/>
        </p:scale>
        <p:origin x="-186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D6EBC95-7E53-4F0D-BE78-34A443054BD7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D1EDAB-E09E-4CAC-A8A5-7451456AA1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1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5A6B0C4-8EA8-45C5-B2A3-A3E0D16F00BF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1CA7E42-7EBE-486B-B6FD-73B15BC2DD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4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6842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4648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2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7155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2570"/>
      </p:ext>
    </p:extLst>
  </p:cSld>
  <p:clrMapOvr>
    <a:masterClrMapping/>
  </p:clrMapOvr>
</p:sldLayout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54498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6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7F83"/>
              </a:buClr>
              <a:defRPr baseline="0">
                <a:solidFill>
                  <a:srgbClr val="00467F"/>
                </a:solidFill>
              </a:defRPr>
            </a:lvl1pPr>
            <a:lvl2pPr marL="685800" indent="-228600">
              <a:buClr>
                <a:srgbClr val="807F83"/>
              </a:buClr>
              <a:buFont typeface="Wingdings" pitchFamily="2" charset="2"/>
              <a:buChar char="§"/>
              <a:defRPr baseline="0">
                <a:solidFill>
                  <a:srgbClr val="00467F"/>
                </a:solidFill>
              </a:defRPr>
            </a:lvl2pPr>
            <a:lvl3pPr>
              <a:buClr>
                <a:srgbClr val="807F83"/>
              </a:buClr>
              <a:defRPr baseline="0">
                <a:solidFill>
                  <a:srgbClr val="00467F"/>
                </a:solidFill>
              </a:defRPr>
            </a:lvl3pPr>
            <a:lvl4pPr marL="1280160" indent="-228600">
              <a:buClr>
                <a:srgbClr val="807F83"/>
              </a:buClr>
              <a:buFont typeface="Wingdings" pitchFamily="2" charset="2"/>
              <a:buChar char="§"/>
              <a:defRPr baseline="0">
                <a:solidFill>
                  <a:srgbClr val="00467F"/>
                </a:solidFill>
              </a:defRPr>
            </a:lvl4pPr>
            <a:lvl5pPr marL="1554480" indent="-228600">
              <a:buClr>
                <a:srgbClr val="807F83"/>
              </a:buClr>
              <a:buFont typeface="Wingdings" pitchFamily="2" charset="2"/>
              <a:buChar char="Ø"/>
              <a:defRPr baseline="0">
                <a:solidFill>
                  <a:srgbClr val="0046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91684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4622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07797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76163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37122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36762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18550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0" y="6340475"/>
            <a:ext cx="2133600" cy="365125"/>
          </a:xfrm>
        </p:spPr>
        <p:txBody>
          <a:bodyPr/>
          <a:lstStyle/>
          <a:p>
            <a:fld id="{B0C4F079-4717-45C1-BACC-2B95ADBCB906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40475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5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-14990" y="5303655"/>
            <a:ext cx="9180576" cy="1584325"/>
            <a:chOff x="0" y="3322"/>
            <a:chExt cx="5760" cy="998"/>
          </a:xfrm>
        </p:grpSpPr>
        <p:pic>
          <p:nvPicPr>
            <p:cNvPr id="1027" name="Picture 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22"/>
              <a:ext cx="5760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6" y="3810"/>
              <a:ext cx="1005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F079-4717-45C1-BACC-2B95ADBCB906}" type="datetimeFigureOut">
              <a:rPr lang="en-US" smtClean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26D5B-2CB0-487E-9984-C362B3C7C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467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5"/>
        </a:spcBef>
        <a:buClr>
          <a:srgbClr val="807F83"/>
        </a:buClr>
        <a:buFont typeface="Arial" pitchFamily="34" charset="0"/>
        <a:buChar char="•"/>
        <a:defRPr sz="3200" kern="1200" baseline="0">
          <a:solidFill>
            <a:srgbClr val="00467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300"/>
        </a:spcBef>
        <a:buClr>
          <a:srgbClr val="807F83"/>
        </a:buClr>
        <a:buFont typeface="Wingdings" pitchFamily="2" charset="2"/>
        <a:buChar char="§"/>
        <a:defRPr sz="2800" kern="1200" baseline="0">
          <a:solidFill>
            <a:srgbClr val="00467F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ts val="600"/>
        </a:spcBef>
        <a:buClr>
          <a:srgbClr val="807F83"/>
        </a:buClr>
        <a:buFont typeface="Arial" pitchFamily="34" charset="0"/>
        <a:buChar char="•"/>
        <a:defRPr sz="2400" kern="1200" baseline="0">
          <a:solidFill>
            <a:srgbClr val="00467F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ts val="900"/>
        </a:spcBef>
        <a:buClr>
          <a:srgbClr val="807F83"/>
        </a:buClr>
        <a:buFont typeface="Wingdings" pitchFamily="2" charset="2"/>
        <a:buChar char="§"/>
        <a:defRPr sz="2000" kern="1200" baseline="0">
          <a:solidFill>
            <a:srgbClr val="00467F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ts val="1200"/>
        </a:spcBef>
        <a:buClr>
          <a:srgbClr val="807F83"/>
        </a:buClr>
        <a:buFont typeface="Wingdings" pitchFamily="2" charset="2"/>
        <a:buChar char="Ø"/>
        <a:defRPr sz="2000" kern="1200" baseline="0">
          <a:solidFill>
            <a:srgbClr val="0046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82578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</a:rPr>
              <a:t>Statutory Exemptions</a:t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en-US" sz="3100" dirty="0" smtClean="0"/>
              <a:t>(State CEQA Guidelines § 15260 et seq. and elsewhere)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Exemptions for specific situations or types of projects.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Enacted by the Legislature.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Mandatory: even if the action will have environmental impacts, the action is still exempt.</a:t>
            </a:r>
          </a:p>
          <a:p>
            <a:r>
              <a:rPr lang="en-US" dirty="0" smtClean="0"/>
              <a:t>Examples: emergency projects, pipelines of less than one mile, urban water management plans.                     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81441"/>
      </p:ext>
    </p:extLst>
  </p:cSld>
  <p:clrMapOvr>
    <a:masterClrMapping/>
  </p:clrMapOvr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2"/>
                </a:solidFill>
              </a:rPr>
              <a:t>Categorical Exemptions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(State CEQA Guidelines § 15301 et seq.)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Classes of projects that </a:t>
            </a:r>
            <a:r>
              <a:rPr lang="en-US" u="sng" dirty="0" smtClean="0"/>
              <a:t>usually</a:t>
            </a:r>
            <a:r>
              <a:rPr lang="en-US" dirty="0" smtClean="0"/>
              <a:t> do not have a significant effect on the environment.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Existing </a:t>
            </a:r>
            <a:r>
              <a:rPr lang="en-US" dirty="0">
                <a:solidFill>
                  <a:srgbClr val="FF0000"/>
                </a:solidFill>
              </a:rPr>
              <a:t>Facilities (§ </a:t>
            </a:r>
            <a:r>
              <a:rPr lang="en-US" dirty="0" smtClean="0">
                <a:solidFill>
                  <a:srgbClr val="FF0000"/>
                </a:solidFill>
              </a:rPr>
              <a:t>15301), New Construction or Conversion of </a:t>
            </a:r>
            <a:r>
              <a:rPr lang="en-US" dirty="0">
                <a:solidFill>
                  <a:srgbClr val="FF0000"/>
                </a:solidFill>
              </a:rPr>
              <a:t>Small Structures (§ </a:t>
            </a:r>
            <a:r>
              <a:rPr lang="en-US" dirty="0" smtClean="0">
                <a:solidFill>
                  <a:srgbClr val="FF0000"/>
                </a:solidFill>
              </a:rPr>
              <a:t>15303), Infill Development Projects (§ 15332). </a:t>
            </a:r>
          </a:p>
          <a:p>
            <a:r>
              <a:rPr lang="en-US" dirty="0" smtClean="0"/>
              <a:t>Not mandatory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27030"/>
      </p:ext>
    </p:extLst>
  </p:cSld>
  <p:clrMapOvr>
    <a:masterClrMapping/>
  </p:clrMapOvr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Exceptions to Exemptions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(State CEQA Guidelines § 15300.2)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Categorical exemption cannot be used when: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Reasonable possibility the activity may have a significant environmental impact because of unusual circumstances;</a:t>
            </a:r>
          </a:p>
          <a:p>
            <a:pPr lvl="1"/>
            <a:r>
              <a:rPr lang="en-US" dirty="0" smtClean="0"/>
              <a:t>Cumulative impacts would be considerable and therefore significant;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Certain types of exempt projects that occur in certain specified sensitive environments;</a:t>
            </a:r>
          </a:p>
          <a:p>
            <a:pPr lvl="1"/>
            <a:r>
              <a:rPr lang="en-US" dirty="0" smtClean="0"/>
              <a:t>Project affects scenic resources of official state scenic highways;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Project located on a toxic site listed by the Cal EPA; or</a:t>
            </a:r>
          </a:p>
          <a:p>
            <a:pPr lvl="1"/>
            <a:r>
              <a:rPr lang="en-US" dirty="0" smtClean="0"/>
              <a:t>Project causes substantial adverse changes in significant historic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9198"/>
      </p:ext>
    </p:extLst>
  </p:cSld>
  <p:clrMapOvr>
    <a:masterClrMapping/>
  </p:clrMapOvr>
</p:sld>
</file>

<file path=ppt/slides/slide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Environmental Documents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a </a:t>
            </a:r>
            <a:r>
              <a:rPr lang="en-US" u="sng" dirty="0" smtClean="0"/>
              <a:t>project</a:t>
            </a:r>
            <a:r>
              <a:rPr lang="en-US" dirty="0" smtClean="0"/>
              <a:t>, and it is </a:t>
            </a:r>
            <a:r>
              <a:rPr lang="en-US" u="sng" dirty="0" smtClean="0"/>
              <a:t>not exempt</a:t>
            </a:r>
            <a:r>
              <a:rPr lang="en-US" dirty="0" smtClean="0"/>
              <a:t>, what </a:t>
            </a:r>
            <a:r>
              <a:rPr lang="en-US" u="sng" dirty="0" smtClean="0"/>
              <a:t>type</a:t>
            </a:r>
            <a:r>
              <a:rPr lang="en-US" dirty="0" smtClean="0"/>
              <a:t> of environmental review is required?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Negative Declaration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Mitigated Negative Declaration (“MND”)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Environmental Impact Report (“EIR”)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55418"/>
      </p:ext>
    </p:extLst>
  </p:cSld>
  <p:clrMapOvr>
    <a:masterClrMapping/>
  </p:clrMapOvr>
</p:sld>
</file>

<file path=ppt/slides/slide14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Prepare an Initial Study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 smtClean="0"/>
              <a:t>(State CEQA Guidelines § 15063(a))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Determine whether to prepare a Negative Declaration, MND, or EIR – </a:t>
            </a:r>
          </a:p>
          <a:p>
            <a:pPr lvl="1"/>
            <a:r>
              <a:rPr lang="en-US" dirty="0" smtClean="0"/>
              <a:t>Refine the issues that need to </a:t>
            </a:r>
          </a:p>
          <a:p>
            <a:pPr marL="457200" lvl="1" indent="0">
              <a:buNone/>
            </a:pPr>
            <a:r>
              <a:rPr lang="en-US" dirty="0" smtClean="0"/>
              <a:t>be discussed in a MND or EIR.</a:t>
            </a:r>
          </a:p>
          <a:p>
            <a:pPr lvl="1"/>
            <a:r>
              <a:rPr lang="en-US" dirty="0" smtClean="0"/>
              <a:t>Not required if the Lead Agency </a:t>
            </a:r>
          </a:p>
          <a:p>
            <a:pPr marL="457200" lvl="1" indent="0">
              <a:buNone/>
            </a:pPr>
            <a:r>
              <a:rPr lang="en-US" dirty="0" smtClean="0"/>
              <a:t>elects from the beginning to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prepare an EIR.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Usually a checklist of questions.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942998"/>
      </p:ext>
    </p:extLst>
  </p:cSld>
  <p:clrMapOvr>
    <a:masterClrMapping/>
  </p:clrMapOvr>
</p:sld>
</file>

<file path=ppt/slides/slide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Thresholds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City has the discretion </a:t>
            </a:r>
            <a:r>
              <a:rPr lang="en-US" dirty="0">
                <a:solidFill>
                  <a:srgbClr val="FF0000"/>
                </a:solidFill>
              </a:rPr>
              <a:t>to formulate </a:t>
            </a:r>
            <a:r>
              <a:rPr lang="en-US" dirty="0" smtClean="0">
                <a:solidFill>
                  <a:srgbClr val="FF0000"/>
                </a:solidFill>
              </a:rPr>
              <a:t>CEQA thresholds, which </a:t>
            </a:r>
            <a:r>
              <a:rPr lang="en-US" dirty="0">
                <a:solidFill>
                  <a:srgbClr val="FF0000"/>
                </a:solidFill>
              </a:rPr>
              <a:t>requires the agency to make a policy judgment about how to distinguish adverse impacts deemed significant from those deemed not significant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Standards/thresholds can come from a </a:t>
            </a:r>
            <a:r>
              <a:rPr lang="en-US" dirty="0" smtClean="0"/>
              <a:t>number </a:t>
            </a:r>
            <a:r>
              <a:rPr lang="en-US" dirty="0" smtClean="0"/>
              <a:t>of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20179"/>
      </p:ext>
    </p:extLst>
  </p:cSld>
  <p:clrMapOvr>
    <a:masterClrMapping/>
  </p:clrMapOvr>
</p:sld>
</file>

<file path=ppt/slides/slide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CEQA Thresholds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 December 28, 2018, the State adopted a new CEQA Guideline, §15064.3, per SB 743, concerning transportation impacts. 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§</a:t>
            </a:r>
            <a:r>
              <a:rPr lang="en-US" dirty="0" smtClean="0"/>
              <a:t>15064.3 provides that transportation impacts must be evaluated by a threshold using Vehicle Miles Traveled (VMT), not Level of Service (LOS).</a:t>
            </a:r>
          </a:p>
          <a:p>
            <a:pPr lvl="1"/>
            <a:r>
              <a:rPr lang="en-US" dirty="0" smtClean="0"/>
              <a:t>The City has until </a:t>
            </a:r>
            <a:r>
              <a:rPr lang="en-US" dirty="0" smtClean="0"/>
              <a:t>July 1, 2020 </a:t>
            </a:r>
            <a:r>
              <a:rPr lang="en-US" dirty="0" smtClean="0"/>
              <a:t>to begin evaluating a project’s VMT – not its LOS – when assessing  transportation impacts.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61464"/>
      </p:ext>
    </p:extLst>
  </p:cSld>
  <p:clrMapOvr>
    <a:masterClrMapping/>
  </p:clrMapOvr>
</p:sld>
</file>

<file path=ppt/slides/slide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CEQA Thresholds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/>
              <a:t>determination by the </a:t>
            </a:r>
            <a:r>
              <a:rPr lang="en-US" dirty="0" smtClean="0"/>
              <a:t>City for a specific project, </a:t>
            </a:r>
            <a:r>
              <a:rPr lang="en-US" dirty="0"/>
              <a:t>including reliance on the judgment of the </a:t>
            </a:r>
            <a:r>
              <a:rPr lang="en-US" dirty="0" smtClean="0"/>
              <a:t>experts;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Policies </a:t>
            </a:r>
            <a:r>
              <a:rPr lang="en-US" dirty="0">
                <a:solidFill>
                  <a:srgbClr val="FF0000"/>
                </a:solidFill>
              </a:rPr>
              <a:t>adopted and implemented by the </a:t>
            </a:r>
            <a:r>
              <a:rPr lang="en-US" dirty="0" smtClean="0">
                <a:solidFill>
                  <a:srgbClr val="FF0000"/>
                </a:solidFill>
              </a:rPr>
              <a:t>City;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Thresholds adopted by the City;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Performance </a:t>
            </a:r>
            <a:r>
              <a:rPr lang="en-US" dirty="0">
                <a:solidFill>
                  <a:srgbClr val="FF0000"/>
                </a:solidFill>
              </a:rPr>
              <a:t>standards adopted and implemented by regulatory </a:t>
            </a:r>
            <a:r>
              <a:rPr lang="en-US" dirty="0" smtClean="0">
                <a:solidFill>
                  <a:srgbClr val="FF0000"/>
                </a:solidFill>
              </a:rPr>
              <a:t>agencies;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Thresholds recommended </a:t>
            </a:r>
            <a:r>
              <a:rPr lang="en-US" dirty="0"/>
              <a:t>by regulatory </a:t>
            </a:r>
            <a:r>
              <a:rPr lang="en-US" dirty="0" smtClean="0"/>
              <a:t>agencies;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Thresholds in </a:t>
            </a:r>
            <a:r>
              <a:rPr lang="en-US" dirty="0">
                <a:solidFill>
                  <a:srgbClr val="FF0000"/>
                </a:solidFill>
              </a:rPr>
              <a:t>the initial study checklist in CEQA Guidelines Appendix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73583"/>
      </p:ext>
    </p:extLst>
  </p:cSld>
  <p:clrMapOvr>
    <a:masterClrMapping/>
  </p:clrMapOvr>
</p:sld>
</file>

<file path=ppt/slides/slide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2"/>
                </a:solidFill>
              </a:rPr>
              <a:t>Negative Declaration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3600" dirty="0" smtClean="0"/>
              <a:t>(State CEQA Guidelines §§ 15063(b)(2), 15070))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Negative Declaration</a:t>
            </a:r>
            <a:r>
              <a:rPr lang="en-US" dirty="0" smtClean="0"/>
              <a:t> (“Neg Dec”)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Only if the initial study concludes there is no substantial evidence that the project may have any significant adverse environmental impacts.</a:t>
            </a:r>
          </a:p>
          <a:p>
            <a:r>
              <a:rPr lang="en-US" dirty="0" smtClean="0"/>
              <a:t>Not appropriate if the project requires mitigation to reduce project impacts to a less than significant level.</a:t>
            </a:r>
          </a:p>
        </p:txBody>
      </p:sp>
    </p:spTree>
    <p:extLst>
      <p:ext uri="{BB962C8B-B14F-4D97-AF65-F5344CB8AC3E}">
        <p14:creationId xmlns:p14="http://schemas.microsoft.com/office/powerpoint/2010/main" val="3741737619"/>
      </p:ext>
    </p:extLst>
  </p:cSld>
  <p:clrMapOvr>
    <a:masterClrMapping/>
  </p:clrMapOvr>
</p:sld>
</file>

<file path=ppt/slides/slide1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Mitigated Negative Declaration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If the initial study concludes there is substantial evidence that significant impacts might occur, </a:t>
            </a:r>
            <a:r>
              <a:rPr lang="en-US" u="sng" dirty="0" smtClean="0">
                <a:solidFill>
                  <a:schemeClr val="tx2"/>
                </a:solidFill>
              </a:rPr>
              <a:t>but</a:t>
            </a:r>
            <a:r>
              <a:rPr lang="en-US" dirty="0" smtClean="0">
                <a:solidFill>
                  <a:schemeClr val="tx2"/>
                </a:solidFill>
              </a:rPr>
              <a:t>, with mitigation or project revisions, impacts will be less than significant.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Requires a Mitigation Monitoring and Reporting Plan to specify who will perform what acts to ensure all mitigation measures all fully enforceable and performed.</a:t>
            </a:r>
          </a:p>
        </p:txBody>
      </p:sp>
    </p:spTree>
    <p:extLst>
      <p:ext uri="{BB962C8B-B14F-4D97-AF65-F5344CB8AC3E}">
        <p14:creationId xmlns:p14="http://schemas.microsoft.com/office/powerpoint/2010/main" val="2311755563"/>
      </p:ext>
    </p:extLst>
  </p:cSld>
  <p:clrMapOvr>
    <a:masterClrMapping/>
  </p:clrMapOvr>
</p:sld>
</file>

<file path=ppt/slides/slide2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515144" y="533400"/>
            <a:ext cx="79994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687388" y="2598738"/>
            <a:ext cx="7654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ts val="300"/>
              </a:spcBef>
              <a:spcAft>
                <a:spcPct val="0"/>
              </a:spcAft>
            </a:pPr>
            <a:r>
              <a:rPr lang="en-US" dirty="0">
                <a:solidFill>
                  <a:srgbClr val="00467F"/>
                </a:solidFill>
                <a:latin typeface="Calibri" pitchFamily="34" charset="0"/>
                <a:cs typeface="Arial" pitchFamily="34" charset="0"/>
              </a:rPr>
              <a:t>3491 Mt. Diablo Blvd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467F"/>
                </a:solidFill>
                <a:effectLst/>
                <a:latin typeface="Calibri" pitchFamily="34" charset="0"/>
                <a:cs typeface="Arial" pitchFamily="34" charset="0"/>
              </a:rPr>
              <a:t> –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467F"/>
                </a:solidFill>
                <a:effectLst/>
                <a:latin typeface="Calibri" pitchFamily="34" charset="0"/>
                <a:cs typeface="Arial" pitchFamily="34" charset="0"/>
              </a:rPr>
              <a:t>October 15,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467F"/>
                </a:solidFill>
                <a:effectLst/>
                <a:latin typeface="Calibri" pitchFamily="34" charset="0"/>
                <a:cs typeface="Arial" pitchFamily="34" charset="0"/>
              </a:rPr>
              <a:t>2019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340225"/>
            <a:ext cx="7654925" cy="1098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807F83"/>
                </a:solidFill>
                <a:effectLst/>
                <a:latin typeface="Calibri" pitchFamily="34" charset="0"/>
                <a:cs typeface="Arial" pitchFamily="34" charset="0"/>
              </a:rPr>
              <a:t>PRESENTED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467F"/>
                </a:solidFill>
                <a:effectLst/>
                <a:latin typeface="Calibri" pitchFamily="34" charset="0"/>
                <a:cs typeface="Arial" pitchFamily="34" charset="0"/>
              </a:rPr>
              <a:t>Sarah Owsowitz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467F"/>
                </a:solidFill>
                <a:effectLst/>
                <a:latin typeface="Calibri" pitchFamily="34" charset="0"/>
                <a:cs typeface="Arial" pitchFamily="34" charset="0"/>
              </a:rPr>
              <a:t>Of Counsel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CEQA Basics</a:t>
            </a:r>
          </a:p>
          <a:p>
            <a:r>
              <a:rPr lang="en-US" sz="3000" dirty="0" smtClean="0">
                <a:solidFill>
                  <a:srgbClr val="807F83"/>
                </a:solidFill>
              </a:rPr>
              <a:t>City of </a:t>
            </a:r>
            <a:r>
              <a:rPr lang="en-US" sz="3000" dirty="0" smtClean="0">
                <a:solidFill>
                  <a:srgbClr val="807F83"/>
                </a:solidFill>
              </a:rPr>
              <a:t>Lafayette</a:t>
            </a:r>
          </a:p>
          <a:p>
            <a:r>
              <a:rPr lang="en-US" sz="3000" dirty="0" smtClean="0">
                <a:solidFill>
                  <a:srgbClr val="807F83"/>
                </a:solidFill>
              </a:rPr>
              <a:t>Transportation &amp; Circulation Commission </a:t>
            </a:r>
            <a:endParaRPr lang="en-US" sz="3000" dirty="0">
              <a:solidFill>
                <a:srgbClr val="807F83"/>
              </a:solidFill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685800" y="5943600"/>
            <a:ext cx="76549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00467F"/>
                </a:solidFill>
                <a:latin typeface="Calibri" pitchFamily="34" charset="0"/>
                <a:cs typeface="Arial" pitchFamily="34" charset="0"/>
              </a:rPr>
              <a:t>©2016 Best Best &amp; Krieger LLP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Image result for city of lafayette 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04243"/>
            <a:ext cx="3349486" cy="336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151171"/>
      </p:ext>
    </p:extLst>
  </p:cSld>
  <p:clrMapOvr>
    <a:masterClrMapping/>
  </p:clrMapOvr>
</p:sld>
</file>

<file path=ppt/slides/slide2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Impact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 threshold for trigger preparation of an EIR: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be prepared if there is </a:t>
            </a:r>
            <a:r>
              <a:rPr lang="en-US" u="sng" dirty="0" smtClean="0">
                <a:solidFill>
                  <a:srgbClr val="FF0000"/>
                </a:solidFill>
              </a:rPr>
              <a:t>any</a:t>
            </a:r>
            <a:r>
              <a:rPr lang="en-US" dirty="0" smtClean="0">
                <a:solidFill>
                  <a:srgbClr val="FF0000"/>
                </a:solidFill>
              </a:rPr>
              <a:t> substantial evidence to support a fair argument that the project may have significant environmental impacts.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This means that if the City receives </a:t>
            </a:r>
            <a:r>
              <a:rPr lang="en-US" u="sng" dirty="0" smtClean="0">
                <a:solidFill>
                  <a:schemeClr val="tx2"/>
                </a:solidFill>
              </a:rPr>
              <a:t>substantial evidence of a fair argument</a:t>
            </a:r>
            <a:r>
              <a:rPr lang="en-US" dirty="0" smtClean="0">
                <a:solidFill>
                  <a:schemeClr val="tx2"/>
                </a:solidFill>
              </a:rPr>
              <a:t> that a project </a:t>
            </a:r>
            <a:r>
              <a:rPr lang="en-US" u="sng" dirty="0" smtClean="0">
                <a:solidFill>
                  <a:schemeClr val="tx2"/>
                </a:solidFill>
              </a:rPr>
              <a:t>may</a:t>
            </a:r>
            <a:r>
              <a:rPr lang="en-US" dirty="0" smtClean="0">
                <a:solidFill>
                  <a:schemeClr val="tx2"/>
                </a:solidFill>
              </a:rPr>
              <a:t> have a significant environmental impact it </a:t>
            </a:r>
            <a:r>
              <a:rPr lang="en-US" u="sng" dirty="0" smtClean="0">
                <a:solidFill>
                  <a:schemeClr val="tx2"/>
                </a:solidFill>
              </a:rPr>
              <a:t>must</a:t>
            </a:r>
            <a:r>
              <a:rPr lang="en-US" dirty="0" smtClean="0">
                <a:solidFill>
                  <a:schemeClr val="tx2"/>
                </a:solidFill>
              </a:rPr>
              <a:t> prepare an EIR, regardless of its own findings.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28453"/>
      </p:ext>
    </p:extLst>
  </p:cSld>
  <p:clrMapOvr>
    <a:masterClrMapping/>
  </p:clrMapOvr>
</p:sld>
</file>

<file path=ppt/slides/slide2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a “fair argument”?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“fair argument” </a:t>
            </a:r>
            <a:r>
              <a:rPr lang="en-US" dirty="0"/>
              <a:t>standard </a:t>
            </a:r>
            <a:r>
              <a:rPr lang="en-US" dirty="0" smtClean="0"/>
              <a:t>primarily applies </a:t>
            </a:r>
            <a:r>
              <a:rPr lang="en-US" dirty="0"/>
              <a:t>to </a:t>
            </a:r>
            <a:r>
              <a:rPr lang="en-US" dirty="0" smtClean="0"/>
              <a:t>the City’s decision </a:t>
            </a:r>
            <a:r>
              <a:rPr lang="en-US" dirty="0"/>
              <a:t>to adopt a negative </a:t>
            </a:r>
            <a:r>
              <a:rPr lang="en-US" dirty="0" smtClean="0"/>
              <a:t>declaration or an MND but can come up when proceeding via a categorical exemption.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City must determine whether there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u="sng" dirty="0">
                <a:solidFill>
                  <a:srgbClr val="FF0000"/>
                </a:solidFill>
              </a:rPr>
              <a:t>any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substantial evidence </a:t>
            </a:r>
            <a:r>
              <a:rPr lang="en-US" dirty="0">
                <a:solidFill>
                  <a:srgbClr val="FF0000"/>
                </a:solidFill>
              </a:rPr>
              <a:t>in the record of the </a:t>
            </a:r>
            <a:r>
              <a:rPr lang="en-US" dirty="0" smtClean="0">
                <a:solidFill>
                  <a:srgbClr val="FF0000"/>
                </a:solidFill>
              </a:rPr>
              <a:t>City’s </a:t>
            </a:r>
            <a:r>
              <a:rPr lang="en-US" dirty="0">
                <a:solidFill>
                  <a:srgbClr val="FF0000"/>
                </a:solidFill>
              </a:rPr>
              <a:t>proceedings that supports a </a:t>
            </a:r>
            <a:r>
              <a:rPr lang="en-US" u="sng" dirty="0">
                <a:solidFill>
                  <a:srgbClr val="FF0000"/>
                </a:solidFill>
              </a:rPr>
              <a:t>fair argument</a:t>
            </a:r>
            <a:r>
              <a:rPr lang="en-US" dirty="0">
                <a:solidFill>
                  <a:srgbClr val="FF0000"/>
                </a:solidFill>
              </a:rPr>
              <a:t> that the project </a:t>
            </a:r>
            <a:r>
              <a:rPr lang="en-US" u="sng" dirty="0">
                <a:solidFill>
                  <a:srgbClr val="FF0000"/>
                </a:solidFill>
              </a:rPr>
              <a:t>may</a:t>
            </a:r>
            <a:r>
              <a:rPr lang="en-US" dirty="0">
                <a:solidFill>
                  <a:srgbClr val="FF0000"/>
                </a:solidFill>
              </a:rPr>
              <a:t> have a significant effect on the environment.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City finds such substantial </a:t>
            </a:r>
            <a:r>
              <a:rPr lang="en-US" dirty="0"/>
              <a:t>evidence </a:t>
            </a:r>
            <a:r>
              <a:rPr lang="en-US" dirty="0" smtClean="0"/>
              <a:t>it </a:t>
            </a:r>
            <a:r>
              <a:rPr lang="en-US" u="sng" dirty="0" smtClean="0"/>
              <a:t>must</a:t>
            </a:r>
            <a:r>
              <a:rPr lang="en-US" dirty="0" smtClean="0"/>
              <a:t> prepare an EIR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Under </a:t>
            </a:r>
            <a:r>
              <a:rPr lang="en-US" dirty="0">
                <a:solidFill>
                  <a:srgbClr val="FF0000"/>
                </a:solidFill>
              </a:rPr>
              <a:t>this </a:t>
            </a:r>
            <a:r>
              <a:rPr lang="en-US" dirty="0" smtClean="0">
                <a:solidFill>
                  <a:srgbClr val="FF0000"/>
                </a:solidFill>
              </a:rPr>
              <a:t>standard, </a:t>
            </a:r>
            <a:r>
              <a:rPr lang="en-US" dirty="0">
                <a:solidFill>
                  <a:srgbClr val="FF0000"/>
                </a:solidFill>
              </a:rPr>
              <a:t>even if there is evidence in the record that would support the </a:t>
            </a:r>
            <a:r>
              <a:rPr lang="en-US" dirty="0" smtClean="0">
                <a:solidFill>
                  <a:srgbClr val="FF0000"/>
                </a:solidFill>
              </a:rPr>
              <a:t>City’s </a:t>
            </a:r>
            <a:r>
              <a:rPr lang="en-US" dirty="0">
                <a:solidFill>
                  <a:srgbClr val="FF0000"/>
                </a:solidFill>
              </a:rPr>
              <a:t>determination that no significant impacts will occur, a negative declaration cannot be upheld if the record also contains substantial evidence to the contrary.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 other words: the fact that the City’s experts agree with the City does not factor into the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78365"/>
      </p:ext>
    </p:extLst>
  </p:cSld>
  <p:clrMapOvr>
    <a:masterClrMapping/>
  </p:clrMapOvr>
</p:sld>
</file>

<file path=ppt/slides/slide2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“Substantial Evidence”?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100" dirty="0" smtClean="0"/>
              <a:t>Substantial Evidence is: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Facts;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Reasonable </a:t>
            </a:r>
            <a:r>
              <a:rPr lang="en-US" sz="4100" dirty="0">
                <a:solidFill>
                  <a:srgbClr val="FF0000"/>
                </a:solidFill>
              </a:rPr>
              <a:t>assumptions predicated on facts; </a:t>
            </a:r>
            <a:r>
              <a:rPr lang="en-US" sz="4100" dirty="0" smtClean="0">
                <a:solidFill>
                  <a:srgbClr val="FF0000"/>
                </a:solidFill>
              </a:rPr>
              <a:t>and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Expert </a:t>
            </a:r>
            <a:r>
              <a:rPr lang="en-US" sz="4100" dirty="0">
                <a:solidFill>
                  <a:srgbClr val="FF0000"/>
                </a:solidFill>
              </a:rPr>
              <a:t>opinions supported by facts.</a:t>
            </a:r>
          </a:p>
          <a:p>
            <a:endParaRPr lang="en-US" sz="4100" dirty="0"/>
          </a:p>
          <a:p>
            <a:pPr marL="0" indent="0">
              <a:buNone/>
            </a:pPr>
            <a:r>
              <a:rPr lang="en-US" sz="4100" dirty="0" smtClean="0"/>
              <a:t>Substantial Evidence is </a:t>
            </a:r>
            <a:r>
              <a:rPr lang="en-US" sz="4100" u="sng" dirty="0" smtClean="0"/>
              <a:t>not</a:t>
            </a:r>
            <a:endParaRPr lang="en-US" sz="4100" u="sng" dirty="0"/>
          </a:p>
          <a:p>
            <a:r>
              <a:rPr lang="en-US" sz="4100" dirty="0" smtClean="0">
                <a:solidFill>
                  <a:srgbClr val="FF0000"/>
                </a:solidFill>
              </a:rPr>
              <a:t>Argument</a:t>
            </a:r>
            <a:r>
              <a:rPr lang="en-US" sz="4100" dirty="0">
                <a:solidFill>
                  <a:srgbClr val="FF0000"/>
                </a:solidFill>
              </a:rPr>
              <a:t>;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Speculation</a:t>
            </a:r>
            <a:r>
              <a:rPr lang="en-US" sz="4100" dirty="0">
                <a:solidFill>
                  <a:srgbClr val="FF0000"/>
                </a:solidFill>
              </a:rPr>
              <a:t>;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Unsubstantiated </a:t>
            </a:r>
            <a:r>
              <a:rPr lang="en-US" sz="4100" dirty="0">
                <a:solidFill>
                  <a:srgbClr val="FF0000"/>
                </a:solidFill>
              </a:rPr>
              <a:t>opinion or narrative;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Clearly </a:t>
            </a:r>
            <a:r>
              <a:rPr lang="en-US" sz="4100" dirty="0">
                <a:solidFill>
                  <a:srgbClr val="FF0000"/>
                </a:solidFill>
              </a:rPr>
              <a:t>inaccurate or erroneous evidence;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Evidence </a:t>
            </a:r>
            <a:r>
              <a:rPr lang="en-US" sz="4100" dirty="0">
                <a:solidFill>
                  <a:srgbClr val="FF0000"/>
                </a:solidFill>
              </a:rPr>
              <a:t>that is not credible; and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Evidence </a:t>
            </a:r>
            <a:r>
              <a:rPr lang="en-US" sz="4100" dirty="0">
                <a:solidFill>
                  <a:srgbClr val="FF0000"/>
                </a:solidFill>
              </a:rPr>
              <a:t>of social and economic impacts that do not contribute to, and are not caused by, physical impacts on the environment.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Public Resources Code </a:t>
            </a:r>
            <a:r>
              <a:rPr lang="en-US" dirty="0" smtClean="0"/>
              <a:t>§§</a:t>
            </a:r>
            <a:r>
              <a:rPr lang="en-US" dirty="0"/>
              <a:t>21080(e) and 21082.2(c), and </a:t>
            </a:r>
            <a:r>
              <a:rPr lang="en-US" dirty="0" smtClean="0"/>
              <a:t>CEQA Guidelines §§</a:t>
            </a:r>
            <a:r>
              <a:rPr lang="en-US" dirty="0"/>
              <a:t>15064(f)(5) and </a:t>
            </a:r>
            <a:r>
              <a:rPr lang="en-US" dirty="0" smtClean="0"/>
              <a:t>15384)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92986"/>
      </p:ext>
    </p:extLst>
  </p:cSld>
  <p:clrMapOvr>
    <a:masterClrMapping/>
  </p:clrMapOvr>
</p:sld>
</file>

<file path=ppt/slides/slide2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Tiering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(Public Resources Code § 21068.5)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“Tiering” means:</a:t>
            </a:r>
          </a:p>
          <a:p>
            <a:pPr lvl="1"/>
            <a:r>
              <a:rPr lang="en-US" dirty="0" smtClean="0"/>
              <a:t>The coverage of general matters in an EIR prepared for a policy, plan, program, or ordinance.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May defer some site-specific analysis to future document, but impact of planning-level decision cannot be deferred.</a:t>
            </a:r>
          </a:p>
          <a:p>
            <a:pPr lvl="1"/>
            <a:r>
              <a:rPr lang="en-US" dirty="0" smtClean="0"/>
              <a:t>Followed by site-specific EIRs: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Incorporate by reference the discussion in any prior EIR.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Concentrate on the environmental effects which are capable of being mitigated or were not analyzed as significant effects on the environment in the prior EIR.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 not examine effects that have already been mitigated or avoided or were “examined at a sufficient level of detail.” (PRC § 21094(a).)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13535"/>
      </p:ext>
    </p:extLst>
  </p:cSld>
  <p:clrMapOvr>
    <a:masterClrMapping/>
  </p:clrMapOvr>
</p:sld>
</file>

<file path=ppt/slides/slide2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Review Period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EIR</a:t>
            </a:r>
            <a:r>
              <a:rPr lang="en-US" dirty="0" smtClean="0">
                <a:solidFill>
                  <a:srgbClr val="FF0000"/>
                </a:solidFill>
              </a:rPr>
              <a:t>: 30 or 45 days.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Lead agencies </a:t>
            </a:r>
            <a:r>
              <a:rPr lang="en-US" u="sng" dirty="0">
                <a:solidFill>
                  <a:schemeClr val="tx2"/>
                </a:solidFill>
              </a:rPr>
              <a:t>must</a:t>
            </a:r>
            <a:r>
              <a:rPr lang="en-US" dirty="0">
                <a:solidFill>
                  <a:schemeClr val="tx2"/>
                </a:solidFill>
              </a:rPr>
              <a:t> respond in writing to all comments received on an EIR (responses to public agency comments must be provided not less than 10 days before certification of the EIR).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Negative Declaration/MND</a:t>
            </a:r>
            <a:r>
              <a:rPr lang="en-US" dirty="0" smtClean="0">
                <a:solidFill>
                  <a:srgbClr val="FF0000"/>
                </a:solidFill>
              </a:rPr>
              <a:t>: 20 or 30 days.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 agencies </a:t>
            </a:r>
            <a:r>
              <a:rPr lang="en-US" u="sng" dirty="0" smtClean="0">
                <a:solidFill>
                  <a:schemeClr val="tx2"/>
                </a:solidFill>
              </a:rPr>
              <a:t>may</a:t>
            </a:r>
            <a:r>
              <a:rPr lang="en-US" dirty="0" smtClean="0">
                <a:solidFill>
                  <a:schemeClr val="tx2"/>
                </a:solidFill>
              </a:rPr>
              <a:t> respond to comments on a Neg Dec/MND.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81068"/>
      </p:ext>
    </p:extLst>
  </p:cSld>
  <p:clrMapOvr>
    <a:masterClrMapping/>
  </p:clrMapOvr>
</p:sld>
</file>

<file path=ppt/slides/slide2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Mitigation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each potentially significant impact the City must:</a:t>
            </a:r>
          </a:p>
          <a:p>
            <a:pPr lvl="1"/>
            <a:r>
              <a:rPr lang="en-US" dirty="0" smtClean="0"/>
              <a:t>Discuss whether and how the measure avoids or substantially reduces significant environmental effect.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Identify responsibility for implementation.</a:t>
            </a:r>
          </a:p>
          <a:p>
            <a:pPr lvl="1"/>
            <a:r>
              <a:rPr lang="en-US" dirty="0" smtClean="0"/>
              <a:t>Discuss basis for selecting particular measure/rejecting others.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Discuss any significant effects associated with implementation of each mitigation measure.</a:t>
            </a:r>
          </a:p>
          <a:p>
            <a:pPr lvl="1"/>
            <a:r>
              <a:rPr lang="en-US" dirty="0" smtClean="0"/>
              <a:t>Adopt feasible mitigation.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41423"/>
      </p:ext>
    </p:extLst>
  </p:cSld>
  <p:clrMapOvr>
    <a:masterClrMapping/>
  </p:clrMapOvr>
</p:sld>
</file>

<file path=ppt/slides/slide2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Conditions of Approval vs.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Mitigation Measures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Conditions of Approval</a:t>
            </a:r>
            <a:r>
              <a:rPr lang="en-US" sz="2800" dirty="0" smtClean="0"/>
              <a:t>: Requirements without which the project would not be in conformance with applicable Federal, State, or local regulations. These may include regulations enforced by different agencies and departments.</a:t>
            </a:r>
          </a:p>
          <a:p>
            <a:pPr>
              <a:spcBef>
                <a:spcPts val="600"/>
              </a:spcBef>
            </a:pPr>
            <a:r>
              <a:rPr lang="en-US" sz="2800" u="sng" dirty="0" smtClean="0">
                <a:solidFill>
                  <a:srgbClr val="FF0000"/>
                </a:solidFill>
              </a:rPr>
              <a:t>Mitigation Measures</a:t>
            </a:r>
            <a:r>
              <a:rPr lang="en-US" sz="2800" dirty="0" smtClean="0"/>
              <a:t>: Recommended in MND or EIR to address a </a:t>
            </a:r>
            <a:r>
              <a:rPr lang="en-US" sz="2800" u="sng" dirty="0" smtClean="0"/>
              <a:t>project-specific</a:t>
            </a:r>
            <a:r>
              <a:rPr lang="en-US" sz="2800" dirty="0" smtClean="0"/>
              <a:t> significant impact. Must be enforceable through conditions of approval or other legally binding means.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6195402"/>
      </p:ext>
    </p:extLst>
  </p:cSld>
  <p:clrMapOvr>
    <a:masterClrMapping/>
  </p:clrMapOvr>
</p:sld>
</file>

<file path=ppt/slides/slide2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Alternatives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(State CEQA Guidelines </a:t>
            </a:r>
            <a:r>
              <a:rPr lang="en-US" sz="3600" dirty="0"/>
              <a:t>§ </a:t>
            </a:r>
            <a:r>
              <a:rPr lang="en-US" sz="3600" dirty="0" smtClean="0"/>
              <a:t>15126.6)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EIRs must include a “reasonable </a:t>
            </a:r>
            <a:r>
              <a:rPr lang="en-US" dirty="0"/>
              <a:t>range of </a:t>
            </a:r>
            <a:r>
              <a:rPr lang="en-US" dirty="0" smtClean="0"/>
              <a:t>alternatives” </a:t>
            </a:r>
            <a:r>
              <a:rPr lang="en-US" dirty="0"/>
              <a:t>to the </a:t>
            </a:r>
            <a:r>
              <a:rPr lang="en-US" dirty="0" smtClean="0"/>
              <a:t>project</a:t>
            </a:r>
            <a:r>
              <a:rPr lang="en-US" dirty="0"/>
              <a:t>, or to its </a:t>
            </a:r>
            <a:r>
              <a:rPr lang="en-US" dirty="0" smtClean="0"/>
              <a:t>location,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feasibly </a:t>
            </a:r>
            <a:r>
              <a:rPr lang="en-US" dirty="0">
                <a:solidFill>
                  <a:srgbClr val="FF0000"/>
                </a:solidFill>
              </a:rPr>
              <a:t>attain most of the project's basic </a:t>
            </a:r>
            <a:r>
              <a:rPr lang="en-US" dirty="0" smtClean="0">
                <a:solidFill>
                  <a:srgbClr val="FF0000"/>
                </a:solidFill>
              </a:rPr>
              <a:t>objectives,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reducing </a:t>
            </a:r>
            <a:r>
              <a:rPr lang="en-US" dirty="0">
                <a:solidFill>
                  <a:srgbClr val="FF0000"/>
                </a:solidFill>
              </a:rPr>
              <a:t>or avoiding any of its significant effects.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EIR </a:t>
            </a:r>
            <a:r>
              <a:rPr lang="en-US" dirty="0"/>
              <a:t>must evaluate the comparative merits of </a:t>
            </a:r>
            <a:r>
              <a:rPr lang="en-US" dirty="0" smtClean="0"/>
              <a:t>alternatives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Include </a:t>
            </a:r>
            <a:r>
              <a:rPr lang="en-US" dirty="0">
                <a:solidFill>
                  <a:srgbClr val="FF0000"/>
                </a:solidFill>
              </a:rPr>
              <a:t>sufficient information about each alternative to allow evaluation, analysis, and comparison with the </a:t>
            </a:r>
            <a:r>
              <a:rPr lang="en-US" dirty="0" smtClean="0">
                <a:solidFill>
                  <a:srgbClr val="FF0000"/>
                </a:solidFill>
              </a:rPr>
              <a:t>project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6796172"/>
      </p:ext>
    </p:extLst>
  </p:cSld>
  <p:clrMapOvr>
    <a:masterClrMapping/>
  </p:clrMapOvr>
</p:sld>
</file>

<file path=ppt/slides/slide2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Final EIR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Before approving a </a:t>
            </a:r>
            <a:r>
              <a:rPr lang="en-US" dirty="0" smtClean="0">
                <a:solidFill>
                  <a:srgbClr val="FF0000"/>
                </a:solidFill>
              </a:rPr>
              <a:t>project pursuant to a certified EIR,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City must </a:t>
            </a:r>
            <a:r>
              <a:rPr lang="en-US" dirty="0">
                <a:solidFill>
                  <a:srgbClr val="FF0000"/>
                </a:solidFill>
              </a:rPr>
              <a:t>prepare a </a:t>
            </a:r>
            <a:r>
              <a:rPr lang="en-US" dirty="0" smtClean="0">
                <a:solidFill>
                  <a:srgbClr val="FF0000"/>
                </a:solidFill>
              </a:rPr>
              <a:t>Final EIR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containing: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Draft </a:t>
            </a:r>
            <a:r>
              <a:rPr lang="en-US" dirty="0">
                <a:solidFill>
                  <a:schemeClr val="tx2"/>
                </a:solidFill>
              </a:rPr>
              <a:t>EIR or revision of </a:t>
            </a:r>
            <a:r>
              <a:rPr lang="en-US" dirty="0" smtClean="0">
                <a:solidFill>
                  <a:schemeClr val="tx2"/>
                </a:solidFill>
              </a:rPr>
              <a:t>Draft EIR (aka “errata”);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Comments </a:t>
            </a:r>
            <a:r>
              <a:rPr lang="en-US" dirty="0">
                <a:solidFill>
                  <a:schemeClr val="tx2"/>
                </a:solidFill>
              </a:rPr>
              <a:t>and recommendations received on </a:t>
            </a:r>
            <a:r>
              <a:rPr lang="en-US" dirty="0" smtClean="0">
                <a:solidFill>
                  <a:schemeClr val="tx2"/>
                </a:solidFill>
              </a:rPr>
              <a:t>Draft </a:t>
            </a:r>
            <a:r>
              <a:rPr lang="en-US" dirty="0">
                <a:solidFill>
                  <a:schemeClr val="tx2"/>
                </a:solidFill>
              </a:rPr>
              <a:t>EIR, either verbatim or in summary </a:t>
            </a:r>
            <a:r>
              <a:rPr lang="en-US" dirty="0" smtClean="0">
                <a:solidFill>
                  <a:schemeClr val="tx2"/>
                </a:solidFill>
              </a:rPr>
              <a:t>form;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List </a:t>
            </a:r>
            <a:r>
              <a:rPr lang="en-US" dirty="0">
                <a:solidFill>
                  <a:schemeClr val="tx2"/>
                </a:solidFill>
              </a:rPr>
              <a:t>of persons, organizations, and public agencies that commented on draft </a:t>
            </a:r>
            <a:r>
              <a:rPr lang="en-US" dirty="0" smtClean="0">
                <a:solidFill>
                  <a:schemeClr val="tx2"/>
                </a:solidFill>
              </a:rPr>
              <a:t>EIR</a:t>
            </a:r>
            <a:r>
              <a:rPr lang="en-US" dirty="0">
                <a:solidFill>
                  <a:schemeClr val="tx2"/>
                </a:solidFill>
              </a:rPr>
              <a:t>;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City’s responses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dirty="0" smtClean="0">
                <a:solidFill>
                  <a:schemeClr val="tx2"/>
                </a:solidFill>
              </a:rPr>
              <a:t>“significant </a:t>
            </a:r>
            <a:r>
              <a:rPr lang="en-US" dirty="0">
                <a:solidFill>
                  <a:schemeClr val="tx2"/>
                </a:solidFill>
              </a:rPr>
              <a:t>environmental </a:t>
            </a:r>
            <a:r>
              <a:rPr lang="en-US" dirty="0" smtClean="0">
                <a:solidFill>
                  <a:schemeClr val="tx2"/>
                </a:solidFill>
              </a:rPr>
              <a:t>points” </a:t>
            </a:r>
            <a:r>
              <a:rPr lang="en-US" dirty="0">
                <a:solidFill>
                  <a:schemeClr val="tx2"/>
                </a:solidFill>
              </a:rPr>
              <a:t>raised by public and agency comments submitted during review and consultation </a:t>
            </a:r>
            <a:r>
              <a:rPr lang="en-US" dirty="0" smtClean="0">
                <a:solidFill>
                  <a:schemeClr val="tx2"/>
                </a:solidFill>
              </a:rPr>
              <a:t>process;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Any </a:t>
            </a:r>
            <a:r>
              <a:rPr lang="en-US" dirty="0">
                <a:solidFill>
                  <a:schemeClr val="tx2"/>
                </a:solidFill>
              </a:rPr>
              <a:t>other information added to the EIR by the </a:t>
            </a:r>
            <a:r>
              <a:rPr lang="en-US" dirty="0" smtClean="0">
                <a:solidFill>
                  <a:schemeClr val="tx2"/>
                </a:solidFill>
              </a:rPr>
              <a:t>City may </a:t>
            </a:r>
            <a:r>
              <a:rPr lang="en-US" dirty="0">
                <a:solidFill>
                  <a:schemeClr val="tx2"/>
                </a:solidFill>
              </a:rPr>
              <a:t>also be included in the </a:t>
            </a:r>
            <a:r>
              <a:rPr lang="en-US" dirty="0" smtClean="0">
                <a:solidFill>
                  <a:schemeClr val="tx2"/>
                </a:solidFill>
              </a:rPr>
              <a:t>Final </a:t>
            </a:r>
            <a:r>
              <a:rPr lang="en-US" dirty="0">
                <a:solidFill>
                  <a:schemeClr val="tx2"/>
                </a:solidFill>
              </a:rPr>
              <a:t>EIR. 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CEQA Guidelines §</a:t>
            </a:r>
            <a:r>
              <a:rPr lang="en-US" dirty="0">
                <a:solidFill>
                  <a:srgbClr val="FF0000"/>
                </a:solidFill>
              </a:rPr>
              <a:t>15132(e).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65894"/>
      </p:ext>
    </p:extLst>
  </p:cSld>
  <p:clrMapOvr>
    <a:masterClrMapping/>
  </p:clrMapOvr>
</p:sld>
</file>

<file path=ppt/slides/slide2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Public Hearings and CEQA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CEQA </a:t>
            </a:r>
            <a:r>
              <a:rPr lang="en-US" sz="2400" dirty="0">
                <a:solidFill>
                  <a:srgbClr val="FF0000"/>
                </a:solidFill>
              </a:rPr>
              <a:t>does not require any hearings at any stage of the process. </a:t>
            </a:r>
            <a:r>
              <a:rPr lang="en-US" sz="2400" dirty="0" smtClean="0">
                <a:solidFill>
                  <a:srgbClr val="FF0000"/>
                </a:solidFill>
              </a:rPr>
              <a:t>CEQA Guideline §15202(a)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Public </a:t>
            </a:r>
            <a:r>
              <a:rPr lang="en-US" sz="2400" dirty="0">
                <a:solidFill>
                  <a:schemeClr val="tx2"/>
                </a:solidFill>
              </a:rPr>
              <a:t>hearings are, however, </a:t>
            </a:r>
            <a:r>
              <a:rPr lang="en-US" sz="2400" dirty="0" smtClean="0">
                <a:solidFill>
                  <a:schemeClr val="tx2"/>
                </a:solidFill>
              </a:rPr>
              <a:t>“encouraged” </a:t>
            </a:r>
            <a:r>
              <a:rPr lang="en-US" sz="2400" dirty="0">
                <a:solidFill>
                  <a:schemeClr val="tx2"/>
                </a:solidFill>
              </a:rPr>
              <a:t>as part of the CEQA process. </a:t>
            </a:r>
            <a:r>
              <a:rPr lang="en-US" sz="2400" dirty="0" smtClean="0">
                <a:solidFill>
                  <a:schemeClr val="tx2"/>
                </a:solidFill>
              </a:rPr>
              <a:t>CEQA Guidelines </a:t>
            </a:r>
            <a:r>
              <a:rPr lang="en-US" sz="2400" dirty="0">
                <a:solidFill>
                  <a:schemeClr val="tx2"/>
                </a:solidFill>
              </a:rPr>
              <a:t>§§15087(g), 15202.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However, hearings </a:t>
            </a:r>
            <a:r>
              <a:rPr lang="en-US" sz="2400" dirty="0">
                <a:solidFill>
                  <a:srgbClr val="FF0000"/>
                </a:solidFill>
              </a:rPr>
              <a:t>are also often required before </a:t>
            </a:r>
            <a:r>
              <a:rPr lang="en-US" sz="2400" dirty="0" smtClean="0">
                <a:solidFill>
                  <a:srgbClr val="FF0000"/>
                </a:solidFill>
              </a:rPr>
              <a:t>City issues </a:t>
            </a:r>
            <a:r>
              <a:rPr lang="en-US" sz="2400" dirty="0">
                <a:solidFill>
                  <a:srgbClr val="FF0000"/>
                </a:solidFill>
              </a:rPr>
              <a:t>a project approval by </a:t>
            </a:r>
            <a:r>
              <a:rPr lang="en-US" sz="2400" dirty="0" smtClean="0">
                <a:solidFill>
                  <a:srgbClr val="FF0000"/>
                </a:solidFill>
              </a:rPr>
              <a:t>the regulation</a:t>
            </a:r>
            <a:r>
              <a:rPr lang="en-US" sz="2400" dirty="0">
                <a:solidFill>
                  <a:srgbClr val="FF0000"/>
                </a:solidFill>
              </a:rPr>
              <a:t>, rule, or ordinance governing the </a:t>
            </a:r>
            <a:r>
              <a:rPr lang="en-US" sz="2400" dirty="0" smtClean="0">
                <a:solidFill>
                  <a:srgbClr val="FF0000"/>
                </a:solidFill>
              </a:rPr>
              <a:t>approval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(i.e. hearings on conditional use permits)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When </a:t>
            </a:r>
            <a:r>
              <a:rPr lang="en-US" sz="2400" dirty="0" smtClean="0">
                <a:solidFill>
                  <a:schemeClr val="tx2"/>
                </a:solidFill>
              </a:rPr>
              <a:t>a City Commission </a:t>
            </a:r>
            <a:r>
              <a:rPr lang="en-US" sz="2400" dirty="0">
                <a:solidFill>
                  <a:schemeClr val="tx2"/>
                </a:solidFill>
              </a:rPr>
              <a:t>is required </a:t>
            </a:r>
            <a:r>
              <a:rPr lang="en-US" sz="2400" dirty="0" smtClean="0">
                <a:solidFill>
                  <a:schemeClr val="tx2"/>
                </a:solidFill>
              </a:rPr>
              <a:t>by regulation, rule or ordinance to </a:t>
            </a:r>
            <a:r>
              <a:rPr lang="en-US" sz="2400" dirty="0">
                <a:solidFill>
                  <a:schemeClr val="tx2"/>
                </a:solidFill>
              </a:rPr>
              <a:t>make a </a:t>
            </a:r>
            <a:r>
              <a:rPr lang="en-US" sz="2400" dirty="0" smtClean="0">
                <a:solidFill>
                  <a:schemeClr val="tx2"/>
                </a:solidFill>
              </a:rPr>
              <a:t>recommendation the </a:t>
            </a:r>
            <a:r>
              <a:rPr lang="en-US" sz="2400" dirty="0" smtClean="0">
                <a:solidFill>
                  <a:schemeClr val="tx2"/>
                </a:solidFill>
              </a:rPr>
              <a:t>Planning Commission and/or City </a:t>
            </a:r>
            <a:r>
              <a:rPr lang="en-US" sz="2400" dirty="0" smtClean="0">
                <a:solidFill>
                  <a:schemeClr val="tx2"/>
                </a:solidFill>
              </a:rPr>
              <a:t>Council, </a:t>
            </a:r>
            <a:r>
              <a:rPr lang="en-US" sz="2400" dirty="0">
                <a:solidFill>
                  <a:schemeClr val="tx2"/>
                </a:solidFill>
              </a:rPr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Commission may </a:t>
            </a:r>
            <a:r>
              <a:rPr lang="en-US" sz="2400" dirty="0">
                <a:solidFill>
                  <a:schemeClr val="tx2"/>
                </a:solidFill>
              </a:rPr>
              <a:t>review and consider </a:t>
            </a:r>
            <a:r>
              <a:rPr lang="en-US" sz="2400" dirty="0" smtClean="0">
                <a:solidFill>
                  <a:schemeClr val="tx2"/>
                </a:solidFill>
              </a:rPr>
              <a:t>a </a:t>
            </a:r>
            <a:r>
              <a:rPr lang="en-US" sz="2400" dirty="0">
                <a:solidFill>
                  <a:schemeClr val="tx2"/>
                </a:solidFill>
              </a:rPr>
              <a:t>EIR in draft form. </a:t>
            </a:r>
          </a:p>
        </p:txBody>
      </p:sp>
    </p:spTree>
    <p:extLst>
      <p:ext uri="{BB962C8B-B14F-4D97-AF65-F5344CB8AC3E}">
        <p14:creationId xmlns:p14="http://schemas.microsoft.com/office/powerpoint/2010/main" val="1096299253"/>
      </p:ext>
    </p:extLst>
  </p:cSld>
  <p:clrMapOvr>
    <a:masterClrMapping/>
  </p:clrMapOvr>
</p:sld>
</file>

<file path=ppt/slides/slide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Little History…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California Environmental Quality Act (“CEQA”) was adopted in 1970 and signed into law by Governor Reagan.</a:t>
            </a:r>
          </a:p>
          <a:p>
            <a:pPr lvl="1"/>
            <a:r>
              <a:rPr lang="en-US" dirty="0" smtClean="0"/>
              <a:t>Regarded as the foundation </a:t>
            </a:r>
          </a:p>
          <a:p>
            <a:pPr marL="457200" lvl="1" indent="0">
              <a:buNone/>
            </a:pPr>
            <a:r>
              <a:rPr lang="en-US" dirty="0" smtClean="0"/>
              <a:t>of environmental law and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policy in California.</a:t>
            </a:r>
          </a:p>
          <a:p>
            <a:pPr lvl="1"/>
            <a:r>
              <a:rPr lang="en-US" dirty="0" smtClean="0"/>
              <a:t>Modeled after the </a:t>
            </a:r>
          </a:p>
          <a:p>
            <a:pPr marL="457200" lvl="1" indent="0">
              <a:buNone/>
            </a:pPr>
            <a:r>
              <a:rPr lang="en-US" dirty="0" smtClean="0"/>
              <a:t>National Environmental Policy Act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00400"/>
            <a:ext cx="30194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249095"/>
      </p:ext>
    </p:extLst>
  </p:cSld>
  <p:clrMapOvr>
    <a:masterClrMapping/>
  </p:clrMapOvr>
</p:sld>
</file>

<file path=ppt/slides/slide3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Findings are required for all CEQA documents except exemptions.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State that the City has reviewed the CEQA document, finds it complies with CEQA, and – based on the entire administrative record – that the agency approves the Neg Dec, MND, or EIR.</a:t>
            </a:r>
          </a:p>
          <a:p>
            <a:r>
              <a:rPr lang="en-US" dirty="0" smtClean="0"/>
              <a:t>Additional findings may also required for an EIR (aka “Statement of Overriding Consideration”)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City is willing to accept the project’s significant impacts because special economic/social/legal technical, or other considerations make further mitigation measures or changes infeasible.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4398"/>
      </p:ext>
    </p:extLst>
  </p:cSld>
  <p:clrMapOvr>
    <a:masterClrMapping/>
  </p:clrMapOvr>
</p:sld>
</file>

<file path=ppt/slides/slide3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Statement of Overriding Consideration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When the City approves </a:t>
            </a:r>
            <a:r>
              <a:rPr lang="en-US" dirty="0"/>
              <a:t>a </a:t>
            </a:r>
            <a:r>
              <a:rPr lang="en-US" dirty="0" smtClean="0"/>
              <a:t>project, but not all of the project’s </a:t>
            </a:r>
            <a:r>
              <a:rPr lang="en-US" dirty="0"/>
              <a:t>significant environmental effects </a:t>
            </a:r>
            <a:r>
              <a:rPr lang="en-US" dirty="0" smtClean="0"/>
              <a:t>will be </a:t>
            </a:r>
            <a:r>
              <a:rPr lang="en-US" dirty="0"/>
              <a:t>avoided or substantially </a:t>
            </a:r>
            <a:r>
              <a:rPr lang="en-US" dirty="0" smtClean="0"/>
              <a:t>lessened via mitigation, </a:t>
            </a:r>
            <a:r>
              <a:rPr lang="en-US" dirty="0"/>
              <a:t>it must </a:t>
            </a:r>
            <a:r>
              <a:rPr lang="en-US" dirty="0" smtClean="0"/>
              <a:t>adopt </a:t>
            </a:r>
            <a:r>
              <a:rPr lang="en-US" dirty="0"/>
              <a:t>a statement disclosing that because of the </a:t>
            </a:r>
            <a:r>
              <a:rPr lang="en-US" dirty="0" smtClean="0"/>
              <a:t>project’s </a:t>
            </a:r>
            <a:r>
              <a:rPr lang="en-US" dirty="0"/>
              <a:t>overriding benefits, it is approving the project </a:t>
            </a:r>
            <a:r>
              <a:rPr lang="en-US" u="sng" dirty="0"/>
              <a:t>despite</a:t>
            </a:r>
            <a:r>
              <a:rPr lang="en-US" dirty="0"/>
              <a:t> its environmental harm. </a:t>
            </a:r>
            <a:r>
              <a:rPr lang="en-US" dirty="0" smtClean="0"/>
              <a:t>CEQA Guidelines §15043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 Statement must forth </a:t>
            </a:r>
            <a:r>
              <a:rPr lang="en-US" dirty="0"/>
              <a:t>the reasons for its action, based on the </a:t>
            </a:r>
            <a:r>
              <a:rPr lang="en-US" dirty="0" smtClean="0"/>
              <a:t>Final </a:t>
            </a:r>
            <a:r>
              <a:rPr lang="en-US" dirty="0"/>
              <a:t>EIR or other information in the record. </a:t>
            </a:r>
            <a:r>
              <a:rPr lang="en-US" dirty="0" smtClean="0"/>
              <a:t>Public Resources Code §21081(b</a:t>
            </a:r>
            <a:r>
              <a:rPr lang="en-US" dirty="0"/>
              <a:t>); </a:t>
            </a:r>
            <a:r>
              <a:rPr lang="en-US" dirty="0" smtClean="0"/>
              <a:t>CEQA Guidelines §15093(a</a:t>
            </a:r>
            <a:r>
              <a:rPr lang="en-US" dirty="0"/>
              <a:t>).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This reflects </a:t>
            </a:r>
            <a:r>
              <a:rPr lang="en-US" dirty="0"/>
              <a:t>the statutory policy that public agencies must weigh a proposed project's benefits against its unavoidable environmental risks and may find the adverse impacts </a:t>
            </a:r>
            <a:r>
              <a:rPr lang="en-US" dirty="0" smtClean="0"/>
              <a:t>“acceptable” </a:t>
            </a:r>
            <a:r>
              <a:rPr lang="en-US" dirty="0"/>
              <a:t>if the benefits outweigh those effects.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922896"/>
      </p:ext>
    </p:extLst>
  </p:cSld>
  <p:clrMapOvr>
    <a:masterClrMapping/>
  </p:clrMapOvr>
</p:sld>
</file>

<file path=ppt/slides/slide3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Litigation and Statutes of Limitation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Another agency or member of the public that objects to the project may bring suit.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To have standing, the person or agency must have objected to the project before project approval.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Exhaustion: Issues in litigation will be limited to those objections raised to the City (the lead agency) before project approval.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If a Notice of Exemption </a:t>
            </a:r>
            <a:r>
              <a:rPr lang="en-US" dirty="0"/>
              <a:t>i</a:t>
            </a:r>
            <a:r>
              <a:rPr lang="en-US" dirty="0" smtClean="0"/>
              <a:t>s filed, suit must be brought within 35 days.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If a Notice of Determination (ND, MND, EIR) is filed, suit must be brought within 30 days.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If no notice is filed, the statute of limitations is </a:t>
            </a:r>
            <a:r>
              <a:rPr lang="en-US" b="1" dirty="0" smtClean="0"/>
              <a:t>180 </a:t>
            </a:r>
            <a:r>
              <a:rPr lang="en-US" dirty="0" smtClean="0"/>
              <a:t>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20262"/>
      </p:ext>
    </p:extLst>
  </p:cSld>
  <p:clrMapOvr>
    <a:masterClrMapping/>
  </p:clrMapOvr>
</p:sld>
</file>

<file path=ppt/slides/slide3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464819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75751"/>
      </p:ext>
    </p:extLst>
  </p:cSld>
  <p:clrMapOvr>
    <a:masterClrMapping/>
  </p:clrMapOvr>
</p:sld>
</file>

<file path=ppt/slides/slide3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Sarah Owsowitz</a:t>
            </a:r>
            <a:endParaRPr lang="en-US" sz="4400" dirty="0"/>
          </a:p>
          <a:p>
            <a:pPr marL="0" indent="0">
              <a:buNone/>
            </a:pPr>
            <a:r>
              <a:rPr lang="en-US" dirty="0" smtClean="0">
                <a:solidFill>
                  <a:srgbClr val="807F83"/>
                </a:solidFill>
              </a:rPr>
              <a:t>Of Counsel</a:t>
            </a:r>
            <a:endParaRPr lang="en-US" dirty="0">
              <a:solidFill>
                <a:srgbClr val="807F83"/>
              </a:solidFill>
            </a:endParaRPr>
          </a:p>
          <a:p>
            <a:pPr marL="0" indent="0">
              <a:buNone/>
            </a:pPr>
            <a:r>
              <a:rPr lang="en-US" dirty="0"/>
              <a:t>Best Best &amp; Krieger LLP</a:t>
            </a:r>
          </a:p>
          <a:p>
            <a:pPr marL="0" indent="0">
              <a:buNone/>
            </a:pPr>
            <a:r>
              <a:rPr lang="en-US" dirty="0" smtClean="0"/>
              <a:t>Phone</a:t>
            </a:r>
            <a:r>
              <a:rPr lang="en-US" dirty="0"/>
              <a:t>: </a:t>
            </a:r>
            <a:r>
              <a:rPr lang="en-US" dirty="0" smtClean="0"/>
              <a:t>(925) 977-3308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smtClean="0"/>
              <a:t>sarah.owsowitz@bbklaw.com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www.bbklaw.com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26280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Three Elements of CEQA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The Statute</a:t>
            </a:r>
            <a:r>
              <a:rPr lang="en-US" dirty="0" smtClean="0"/>
              <a:t>: Located at Public Resources Code section 21000 </a:t>
            </a:r>
            <a:r>
              <a:rPr lang="en-US" i="1" dirty="0" smtClean="0"/>
              <a:t>et seq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State CEQA Guidelines</a:t>
            </a:r>
            <a:r>
              <a:rPr lang="en-US" dirty="0" smtClean="0">
                <a:solidFill>
                  <a:srgbClr val="FF0000"/>
                </a:solidFill>
              </a:rPr>
              <a:t>: Located at California Code of Regulations, title 14, section 15000 et seq. The State Guidelines are prepared by the State Resources Agency to implement CEQA and reflect case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Case Law</a:t>
            </a:r>
            <a:r>
              <a:rPr lang="en-US" dirty="0" smtClean="0"/>
              <a:t>: CEQA is constantly interpreted by the courts.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76683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2"/>
                </a:solidFill>
              </a:rPr>
              <a:t>Objectives of CEQA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3100" dirty="0" smtClean="0"/>
              <a:t>(State CEQA Guidelines § 15002)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Avoiding, reducing, or preventing environmental damage when possible by requiring alternatives or mitigation </a:t>
            </a:r>
            <a:r>
              <a:rPr lang="en-US" dirty="0" smtClean="0"/>
              <a:t>measures; and</a:t>
            </a:r>
            <a:endParaRPr lang="en-US" dirty="0"/>
          </a:p>
          <a:p>
            <a:pPr lvl="0"/>
            <a:r>
              <a:rPr lang="en-US" dirty="0" smtClean="0"/>
              <a:t>Providing </a:t>
            </a:r>
            <a:r>
              <a:rPr lang="en-US" dirty="0"/>
              <a:t>information to decision-makers and the public concerning the environmental effects of proposed and approved </a:t>
            </a:r>
            <a:r>
              <a:rPr lang="en-US" dirty="0" smtClean="0"/>
              <a:t>activities.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CEQA documents are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approval documents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5154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CEQA Players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Lead Agency</a:t>
            </a:r>
            <a:r>
              <a:rPr lang="en-US" dirty="0" smtClean="0"/>
              <a:t>: Public agency with principal responsibility of carrying out or approving the project. Decides which CEQA document to prepare.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Responsible Agencies</a:t>
            </a:r>
            <a:r>
              <a:rPr lang="en-US" dirty="0" smtClean="0">
                <a:solidFill>
                  <a:srgbClr val="FF0000"/>
                </a:solidFill>
              </a:rPr>
              <a:t>: Public agencies with some discretionary approval of the project.</a:t>
            </a:r>
          </a:p>
          <a:p>
            <a:r>
              <a:rPr lang="en-US" u="sng" dirty="0" smtClean="0"/>
              <a:t>Real Party in Interest</a:t>
            </a:r>
            <a:r>
              <a:rPr lang="en-US" dirty="0" smtClean="0"/>
              <a:t>: For private projects, the project developer. Usually indemnifies the lead agency.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The Public</a:t>
            </a:r>
            <a:r>
              <a:rPr lang="en-US" dirty="0" smtClean="0">
                <a:solidFill>
                  <a:srgbClr val="FF0000"/>
                </a:solidFill>
              </a:rPr>
              <a:t>: Public participation is an essential feature of CEQA, which allows numerous opportunities to participate in the planning process and comment on CEQA documents.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88963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CEQA’s Three Part Process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it a project? (i.e., is it subject to CEQA?)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Is it exempt?</a:t>
            </a:r>
          </a:p>
          <a:p>
            <a:r>
              <a:rPr lang="en-US" sz="4000" dirty="0" smtClean="0"/>
              <a:t>What level of environmental review is required?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1674699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Is it a “Project”?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(Public Resources Code §21065)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“project” is the “whole of an action”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with the potential for a direct or a foreseeable indirect physical change in the environment,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carried out, supported, or approved by the City.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A project is a discretionary action.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An action that requires an exercise of judgment or deliberation.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“Projects” include: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amendment of general plans, adoption of zoning ordinances, issuance of permits, licenses, or other entitlements, or public contracts.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06987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Discretion = Not Subject to CEQA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CEQA does not apply to ministerial decisions (decisions with no application of discretion)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Ministerial decisions can include:</a:t>
            </a:r>
          </a:p>
          <a:p>
            <a:pPr lvl="1"/>
            <a:r>
              <a:rPr lang="en-US" dirty="0" smtClean="0"/>
              <a:t>Issuance of building permits (without conditions)</a:t>
            </a:r>
          </a:p>
          <a:p>
            <a:pPr lvl="1"/>
            <a:r>
              <a:rPr lang="en-US" dirty="0" smtClean="0"/>
              <a:t>Issuance of business licenses</a:t>
            </a:r>
          </a:p>
          <a:p>
            <a:pPr lvl="1"/>
            <a:r>
              <a:rPr lang="en-US" dirty="0" smtClean="0"/>
              <a:t>Approval of </a:t>
            </a:r>
            <a:r>
              <a:rPr lang="en-US" i="1" dirty="0" smtClean="0"/>
              <a:t>final</a:t>
            </a:r>
            <a:r>
              <a:rPr lang="en-US" dirty="0" smtClean="0"/>
              <a:t> subdivision maps</a:t>
            </a:r>
          </a:p>
          <a:p>
            <a:pPr lvl="1"/>
            <a:r>
              <a:rPr lang="en-US" dirty="0" smtClean="0"/>
              <a:t>Approval of demolition permits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00505"/>
      </p:ext>
    </p:extLst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1900-01-01T08:00:00.0000000Z</dcterms:created>
  <dcterms:modified xsi:type="dcterms:W3CDTF">1900-01-01T08:00:00.0000000Z</dcterms:modified>
</coreProperties>
</file>