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2" r:id="rId3"/>
    <p:sldId id="263" r:id="rId4"/>
    <p:sldId id="258" r:id="rId5"/>
    <p:sldId id="257" r:id="rId6"/>
    <p:sldId id="280" r:id="rId7"/>
    <p:sldId id="281" r:id="rId8"/>
    <p:sldId id="282" r:id="rId9"/>
    <p:sldId id="283" r:id="rId10"/>
    <p:sldId id="284" r:id="rId11"/>
    <p:sldId id="285" r:id="rId12"/>
    <p:sldId id="260" r:id="rId13"/>
    <p:sldId id="275" r:id="rId14"/>
    <p:sldId id="276" r:id="rId15"/>
    <p:sldId id="277" r:id="rId16"/>
    <p:sldId id="261" r:id="rId17"/>
    <p:sldId id="264"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06" autoAdjust="0"/>
    <p:restoredTop sz="91648" autoAdjust="0"/>
  </p:normalViewPr>
  <p:slideViewPr>
    <p:cSldViewPr>
      <p:cViewPr varScale="1">
        <p:scale>
          <a:sx n="94" d="100"/>
          <a:sy n="94" d="100"/>
        </p:scale>
        <p:origin x="-1776" y="-10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67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E9D0DE1F-D69F-4D6D-8547-347088626A70}" type="datetimeFigureOut">
              <a:rPr lang="en-US" smtClean="0"/>
              <a:t>5/8/2019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D253DF1-4902-47AA-A1D6-973EAB6EDAEC}" type="slidenum">
              <a:rPr lang="en-US" smtClean="0"/>
              <a:t>‹#›</a:t>
            </a:fld>
            <a:endParaRPr lang="en-US"/>
          </a:p>
        </p:txBody>
      </p:sp>
    </p:spTree>
    <p:extLst>
      <p:ext uri="{BB962C8B-B14F-4D97-AF65-F5344CB8AC3E}">
        <p14:creationId xmlns:p14="http://schemas.microsoft.com/office/powerpoint/2010/main" val="1783099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3273647-BD62-41FF-B9EB-2C4FDCAC1655}" type="datetimeFigureOut">
              <a:rPr lang="en-US" smtClean="0"/>
              <a:t>5/8/2019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D74EB3A-98E0-4380-90C6-9FA0FC12011E}" type="slidenum">
              <a:rPr lang="en-US" smtClean="0"/>
              <a:t>‹#›</a:t>
            </a:fld>
            <a:endParaRPr lang="en-US"/>
          </a:p>
        </p:txBody>
      </p:sp>
    </p:spTree>
    <p:extLst>
      <p:ext uri="{BB962C8B-B14F-4D97-AF65-F5344CB8AC3E}">
        <p14:creationId xmlns:p14="http://schemas.microsoft.com/office/powerpoint/2010/main" val="88618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Located</a:t>
            </a:r>
            <a:r>
              <a:rPr lang="en-US" baseline="0" dirty="0" smtClean="0"/>
              <a:t> at the southwest corner of Deer Hill and Pleasant Hill Roads. </a:t>
            </a: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1</a:t>
            </a:fld>
            <a:endParaRPr lang="en-US"/>
          </a:p>
        </p:txBody>
      </p:sp>
    </p:spTree>
    <p:extLst>
      <p:ext uri="{BB962C8B-B14F-4D97-AF65-F5344CB8AC3E}">
        <p14:creationId xmlns:p14="http://schemas.microsoft.com/office/powerpoint/2010/main" val="336809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today’s meeting we noticed all property owners within 500’, Daily Briefing, Weekly Roundup, e-notification, website, social medial.</a:t>
            </a:r>
          </a:p>
          <a:p>
            <a:r>
              <a:rPr lang="en-US" baseline="0" dirty="0" smtClean="0"/>
              <a:t>There is a live link in the e-government staff report to all comments received.  We are working on making this live link available directly on the Dedicated Project Page.</a:t>
            </a: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15</a:t>
            </a:fld>
            <a:endParaRPr lang="en-US"/>
          </a:p>
        </p:txBody>
      </p:sp>
    </p:spTree>
    <p:extLst>
      <p:ext uri="{BB962C8B-B14F-4D97-AF65-F5344CB8AC3E}">
        <p14:creationId xmlns:p14="http://schemas.microsoft.com/office/powerpoint/2010/main" val="54960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916" rtl="0" eaLnBrk="1" fontAlgn="auto" latinLnBrk="0" hangingPunct="1">
              <a:lnSpc>
                <a:spcPct val="100000"/>
              </a:lnSpc>
              <a:spcBef>
                <a:spcPts val="0"/>
              </a:spcBef>
              <a:spcAft>
                <a:spcPts val="0"/>
              </a:spcAft>
              <a:buClrTx/>
              <a:buSzTx/>
              <a:buFontTx/>
              <a:buNone/>
              <a:tabLst/>
              <a:defRPr/>
            </a:pPr>
            <a:r>
              <a:rPr lang="en-US" dirty="0" smtClean="0"/>
              <a:t>First Carbon Solution</a:t>
            </a:r>
            <a:r>
              <a:rPr lang="en-US" baseline="0" dirty="0" smtClean="0"/>
              <a:t>s is the consultant hired by the applicant to prepare the draft Addendum. They are not on the City approved CEQA consultant list. Staff would like to proceed with reviewing a scope of work from Impact Sciences, a city approved CEQA consultant, and hire them to complete the Addendum. This is to ensure the City has oversight and manages the process and exercises its independent judgement in preparing the Addendum.   </a:t>
            </a:r>
          </a:p>
          <a:p>
            <a:pPr marL="0" marR="0" indent="0" algn="l" defTabSz="924916"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24916" rtl="0" eaLnBrk="1" fontAlgn="auto" latinLnBrk="0" hangingPunct="1">
              <a:lnSpc>
                <a:spcPct val="100000"/>
              </a:lnSpc>
              <a:spcBef>
                <a:spcPts val="0"/>
              </a:spcBef>
              <a:spcAft>
                <a:spcPts val="0"/>
              </a:spcAft>
              <a:buClrTx/>
              <a:buSzTx/>
              <a:buFontTx/>
              <a:buNone/>
              <a:tabLst/>
              <a:defRPr/>
            </a:pPr>
            <a:r>
              <a:rPr lang="en-US" baseline="0" dirty="0" smtClean="0"/>
              <a:t>The completion of the Addendum will take 3-6 months. Take Project to the Transportation &amp; Circulation Commission. </a:t>
            </a:r>
            <a:r>
              <a:rPr lang="en-US" dirty="0" smtClean="0"/>
              <a:t>Return to Planning Commission for public hearing on CEQA determination, Design Review Permit, Ridgeline Exception, Hillside Permit, Grading Permit, and Tree Removal Permit. </a:t>
            </a:r>
          </a:p>
          <a:p>
            <a:pPr marL="0" marR="0" indent="0" algn="l" defTabSz="924916" rtl="0" eaLnBrk="1" fontAlgn="auto" latinLnBrk="0" hangingPunct="1">
              <a:lnSpc>
                <a:spcPct val="100000"/>
              </a:lnSpc>
              <a:spcBef>
                <a:spcPts val="0"/>
              </a:spcBef>
              <a:spcAft>
                <a:spcPts val="0"/>
              </a:spcAft>
              <a:buClrTx/>
              <a:buSzTx/>
              <a:buFontTx/>
              <a:buNone/>
              <a:tabLst/>
              <a:defRPr/>
            </a:pPr>
            <a:endParaRPr lang="en-US" dirty="0" smtClean="0"/>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16</a:t>
            </a:fld>
            <a:endParaRPr lang="en-US"/>
          </a:p>
        </p:txBody>
      </p:sp>
    </p:spTree>
    <p:extLst>
      <p:ext uri="{BB962C8B-B14F-4D97-AF65-F5344CB8AC3E}">
        <p14:creationId xmlns:p14="http://schemas.microsoft.com/office/powerpoint/2010/main" val="370655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Highway 4, and Pleasant Hill Road. 22 acre parcel.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2</a:t>
            </a:fld>
            <a:endParaRPr lang="en-US"/>
          </a:p>
        </p:txBody>
      </p:sp>
    </p:spTree>
    <p:extLst>
      <p:ext uri="{BB962C8B-B14F-4D97-AF65-F5344CB8AC3E}">
        <p14:creationId xmlns:p14="http://schemas.microsoft.com/office/powerpoint/2010/main" val="145108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a:t>
            </a:r>
            <a:r>
              <a:rPr lang="en-US" dirty="0" smtClean="0"/>
              <a:t>Highway 4, Pleasant Hill Road, and</a:t>
            </a:r>
            <a:r>
              <a:rPr lang="en-US" baseline="0" dirty="0" smtClean="0"/>
              <a:t> Deer Hill Road </a:t>
            </a: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3</a:t>
            </a:fld>
            <a:endParaRPr lang="en-US"/>
          </a:p>
        </p:txBody>
      </p:sp>
    </p:spTree>
    <p:extLst>
      <p:ext uri="{BB962C8B-B14F-4D97-AF65-F5344CB8AC3E}">
        <p14:creationId xmlns:p14="http://schemas.microsoft.com/office/powerpoint/2010/main" val="82710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Terraces of Lafayette</a:t>
            </a:r>
            <a:r>
              <a:rPr lang="en-US" baseline="0" dirty="0" smtClean="0"/>
              <a:t> application is a</a:t>
            </a:r>
            <a:r>
              <a:rPr lang="en-US" dirty="0" smtClean="0"/>
              <a:t> 315 moderate-income apartment Project on a 22-acre parcel. The parcel is zoned APO (Administrative-Professional</a:t>
            </a:r>
            <a:r>
              <a:rPr lang="en-US" baseline="0" dirty="0" smtClean="0"/>
              <a:t> Office)</a:t>
            </a:r>
            <a:r>
              <a:rPr lang="en-US" dirty="0" smtClean="0"/>
              <a:t>, for professional offices and multifamily residential units, with a density of up to 35 dwelling units per acre. </a:t>
            </a:r>
            <a:r>
              <a:rPr lang="en-US" i="1" dirty="0" smtClean="0"/>
              <a:t>Original Project Deemed Complete: July 5, 2011. FEIR approved Aug</a:t>
            </a:r>
            <a:r>
              <a:rPr lang="en-US" i="1" baseline="0" dirty="0" smtClean="0"/>
              <a:t> 12, 2013. Proposed density:14. du/ac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Hoping to address community concerns about the Project, the City, in December 2013, introduced an alternative known as Homes at Deer Hill (“Project Alternative”). This alternative included 44 single-family homes, a community park with a multi-purpose athletic field, playground, a dog park and a parking lot. A</a:t>
            </a:r>
            <a:r>
              <a:rPr lang="en-US" baseline="0" dirty="0" smtClean="0"/>
              <a:t> Supplement EIR prepared and certified in September 2015. </a:t>
            </a:r>
            <a:r>
              <a:rPr lang="en-US" dirty="0" smtClean="0"/>
              <a:t>In 2014, the City and the Developer entered into a Project Alternative Process Agreement suspending the Terraces Project until the Homes at Deer Hill Project Alternative could be reviewed by the City,</a:t>
            </a:r>
            <a:r>
              <a:rPr lang="en-US" baseline="0" dirty="0" smtClean="0"/>
              <a:t> and it gave </a:t>
            </a:r>
            <a:r>
              <a:rPr lang="en-US" dirty="0" smtClean="0"/>
              <a:t>the Applicant the right to resume the original Terraces of Lafayette Project.</a:t>
            </a:r>
          </a:p>
          <a:p>
            <a:endParaRPr lang="en-US" dirty="0" smtClean="0"/>
          </a:p>
          <a:p>
            <a:r>
              <a:rPr lang="en-US" dirty="0" smtClean="0"/>
              <a:t>A Supplemental Environmental Impact Report was prepared and certified, and in September 2015, the City Council approved the Homes at Deer Hill Project Alternative. The General Plan designation for the subject property was changed from Administrative Professional Office (APO) to Low Density Single Family Residential (SFR-LD) by City Council Resolution 2015-51.  The Council also adopted Ordinance 641, which, in part, rezoned the property to Single Family Residential District (R-20) and to Planned Unit Development (P1). This resulted in down-zoning of the property from more than 700 units to 44 units. Measure L: reversed approval on June 5, 2018.</a:t>
            </a: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4</a:t>
            </a:fld>
            <a:endParaRPr lang="en-US"/>
          </a:p>
        </p:txBody>
      </p:sp>
    </p:spTree>
    <p:extLst>
      <p:ext uri="{BB962C8B-B14F-4D97-AF65-F5344CB8AC3E}">
        <p14:creationId xmlns:p14="http://schemas.microsoft.com/office/powerpoint/2010/main" val="312202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15, 2018 applicant</a:t>
            </a:r>
            <a:r>
              <a:rPr lang="en-US" baseline="0" dirty="0" smtClean="0"/>
              <a:t> terminated the Alternative Process Agreement and resumed processing the original 2011 Terraces of Lafayette Project, which is currently underway. Applicant prepared draft-</a:t>
            </a:r>
            <a:r>
              <a:rPr lang="en-US" dirty="0" smtClean="0"/>
              <a:t>Addendum submitted: Dec 18, 2018.</a:t>
            </a:r>
            <a:r>
              <a:rPr lang="en-US" baseline="0" dirty="0" smtClean="0"/>
              <a:t> </a:t>
            </a:r>
            <a:r>
              <a:rPr lang="en-US" dirty="0" smtClean="0"/>
              <a:t>The Alternative Process Agreement suspended the Terraces Project until the Project Alternative could be reviewed by the City.  Modifications not totally known,</a:t>
            </a:r>
            <a:r>
              <a:rPr lang="en-US" baseline="0" dirty="0" smtClean="0"/>
              <a:t> do not have a full plan set yet.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D74EB3A-98E0-4380-90C6-9FA0FC12011E}" type="slidenum">
              <a:rPr lang="en-US" smtClean="0"/>
              <a:t>5</a:t>
            </a:fld>
            <a:endParaRPr lang="en-US"/>
          </a:p>
        </p:txBody>
      </p:sp>
    </p:spTree>
    <p:extLst>
      <p:ext uri="{BB962C8B-B14F-4D97-AF65-F5344CB8AC3E}">
        <p14:creationId xmlns:p14="http://schemas.microsoft.com/office/powerpoint/2010/main" val="162525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Sciences Scope: 1) appropriate level of CEQA</a:t>
            </a:r>
            <a:r>
              <a:rPr lang="en-US" baseline="0" dirty="0" smtClean="0"/>
              <a:t> document for the Project (Addendum/SEIR); 2) Addendum adequate to meet CEQA requirements; 3) identify deficiencies and areas of further work or analysis. </a:t>
            </a:r>
          </a:p>
          <a:p>
            <a:endParaRPr lang="en-US" baseline="0" dirty="0" smtClean="0"/>
          </a:p>
          <a:p>
            <a:r>
              <a:rPr lang="en-US" dirty="0" smtClean="0"/>
              <a:t>Next Step Addendum: </a:t>
            </a:r>
          </a:p>
          <a:p>
            <a:pPr marL="228600" indent="-228600">
              <a:buAutoNum type="arabicParenR"/>
            </a:pPr>
            <a:r>
              <a:rPr lang="en-US" dirty="0" smtClean="0"/>
              <a:t>New or significant revisions to technical studies to analyze </a:t>
            </a:r>
            <a:r>
              <a:rPr lang="en-US" baseline="0" dirty="0" smtClean="0"/>
              <a:t>Project impacts: transportation, air quality, noise impacts, potentially greenhouse gas impacts. </a:t>
            </a:r>
          </a:p>
          <a:p>
            <a:pPr marL="228600" indent="-228600">
              <a:buAutoNum type="arabicParenR"/>
            </a:pPr>
            <a:r>
              <a:rPr lang="en-US" baseline="0" dirty="0" smtClean="0"/>
              <a:t>Some conclusions not accompanied by sufficient evidence or justification. </a:t>
            </a:r>
          </a:p>
          <a:p>
            <a:pPr marL="228600" indent="-228600">
              <a:buAutoNum type="arabicParenR"/>
            </a:pPr>
            <a:r>
              <a:rPr lang="en-US" baseline="0" dirty="0" smtClean="0"/>
              <a:t>Additional information required: demolition and removal of asbestos and lead-based paint, cultural resources impacts, salvaging of blue </a:t>
            </a:r>
            <a:r>
              <a:rPr lang="en-US" baseline="0" dirty="0" err="1" smtClean="0"/>
              <a:t>wildrye</a:t>
            </a:r>
            <a:r>
              <a:rPr lang="en-US" baseline="0" dirty="0" smtClean="0"/>
              <a:t>.  Updated info on population, housing, energy, and wildfire risks. See Impact Sciences memo for detail.</a:t>
            </a:r>
          </a:p>
          <a:p>
            <a:pPr marL="228600" indent="-228600">
              <a:buAutoNum type="arabicParenR"/>
            </a:pPr>
            <a:endParaRPr lang="en-US" baseline="0" dirty="0" smtClean="0"/>
          </a:p>
          <a:p>
            <a:pPr marL="0" indent="0">
              <a:buNone/>
            </a:pPr>
            <a:r>
              <a:rPr lang="en-US" baseline="0" dirty="0" smtClean="0"/>
              <a:t>Issues previously analyzed and conclusions drawn from the certified Final EIR, with respect to impacts, including aesthetic and land use, if not changed by the Project will not be considered.</a:t>
            </a:r>
          </a:p>
          <a:p>
            <a:pPr marL="228600" indent="-228600">
              <a:buAutoNum type="arabicParen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Regarding CEQA: If further analysis reveals unanticipated new or substantially more severe significant impacts, City staff will reexamine whether an Addendum or SEIR appropriate.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 Hodil,</a:t>
            </a:r>
            <a:r>
              <a:rPr lang="en-US" baseline="0" dirty="0" smtClean="0"/>
              <a:t> Cities Land Use Attorney and our counsel on this project from </a:t>
            </a:r>
            <a:r>
              <a:rPr lang="en-US" baseline="0" dirty="0" err="1" smtClean="0"/>
              <a:t>Coblentz</a:t>
            </a:r>
            <a:r>
              <a:rPr lang="en-US" baseline="0" dirty="0" smtClean="0"/>
              <a:t>, Patch, Duffy &amp; Bass on appropriate level of CEQA document for the Project.</a:t>
            </a: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12</a:t>
            </a:fld>
            <a:endParaRPr lang="en-US"/>
          </a:p>
        </p:txBody>
      </p:sp>
    </p:spTree>
    <p:extLst>
      <p:ext uri="{BB962C8B-B14F-4D97-AF65-F5344CB8AC3E}">
        <p14:creationId xmlns:p14="http://schemas.microsoft.com/office/powerpoint/2010/main" val="140725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page “Connect with Us”, subscribe on the far right</a:t>
            </a:r>
            <a:r>
              <a:rPr lang="en-US" baseline="0" dirty="0" smtClean="0"/>
              <a:t> side of the page is a “Terraces of Lafayette” project. Receive information. </a:t>
            </a: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13</a:t>
            </a:fld>
            <a:endParaRPr lang="en-US"/>
          </a:p>
        </p:txBody>
      </p:sp>
    </p:spTree>
    <p:extLst>
      <p:ext uri="{BB962C8B-B14F-4D97-AF65-F5344CB8AC3E}">
        <p14:creationId xmlns:p14="http://schemas.microsoft.com/office/powerpoint/2010/main" val="55071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Dedicated Project Page on the website where all current information</a:t>
            </a:r>
            <a:r>
              <a:rPr lang="en-US" baseline="0" dirty="0" smtClean="0"/>
              <a:t> is posted. </a:t>
            </a:r>
            <a:endParaRPr lang="en-US" dirty="0"/>
          </a:p>
        </p:txBody>
      </p:sp>
      <p:sp>
        <p:nvSpPr>
          <p:cNvPr id="4" name="Slide Number Placeholder 3"/>
          <p:cNvSpPr>
            <a:spLocks noGrp="1"/>
          </p:cNvSpPr>
          <p:nvPr>
            <p:ph type="sldNum" sz="quarter" idx="10"/>
          </p:nvPr>
        </p:nvSpPr>
        <p:spPr/>
        <p:txBody>
          <a:bodyPr/>
          <a:lstStyle/>
          <a:p>
            <a:fld id="{6D74EB3A-98E0-4380-90C6-9FA0FC12011E}" type="slidenum">
              <a:rPr lang="en-US" smtClean="0"/>
              <a:t>14</a:t>
            </a:fld>
            <a:endParaRPr lang="en-US"/>
          </a:p>
        </p:txBody>
      </p:sp>
    </p:spTree>
    <p:extLst>
      <p:ext uri="{BB962C8B-B14F-4D97-AF65-F5344CB8AC3E}">
        <p14:creationId xmlns:p14="http://schemas.microsoft.com/office/powerpoint/2010/main" val="56375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CBB219E-51E7-4AED-9785-833002E1A9A1}" type="datetimeFigureOut">
              <a:rPr lang="en-US" smtClean="0"/>
              <a:t>5/8/2019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C8BEA80-C3AC-45B4-8222-4512C8F32B2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B219E-51E7-4AED-9785-833002E1A9A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B219E-51E7-4AED-9785-833002E1A9A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BB219E-51E7-4AED-9785-833002E1A9A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B219E-51E7-4AED-9785-833002E1A9A1}"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CBB219E-51E7-4AED-9785-833002E1A9A1}"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EA80-C3AC-45B4-8222-4512C8F32B2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BB219E-51E7-4AED-9785-833002E1A9A1}"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B219E-51E7-4AED-9785-833002E1A9A1}"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B219E-51E7-4AED-9785-833002E1A9A1}"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CBB219E-51E7-4AED-9785-833002E1A9A1}" type="datetimeFigureOut">
              <a:rPr lang="en-US" smtClean="0"/>
              <a:t>5/8/2019</a:t>
            </a:fld>
            <a:endParaRPr lang="en-US"/>
          </a:p>
        </p:txBody>
      </p:sp>
      <p:sp>
        <p:nvSpPr>
          <p:cNvPr id="7" name="Slide Number Placeholder 6"/>
          <p:cNvSpPr>
            <a:spLocks noGrp="1"/>
          </p:cNvSpPr>
          <p:nvPr>
            <p:ph type="sldNum" sz="quarter" idx="12"/>
          </p:nvPr>
        </p:nvSpPr>
        <p:spPr/>
        <p:txBody>
          <a:bodyPr/>
          <a:lstStyle/>
          <a:p>
            <a:fld id="{4C8BEA80-C3AC-45B4-8222-4512C8F32B2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B219E-51E7-4AED-9785-833002E1A9A1}" type="datetimeFigureOut">
              <a:rPr lang="en-US" smtClean="0"/>
              <a:t>5/8/2019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C8BEA80-C3AC-45B4-8222-4512C8F32B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CBB219E-51E7-4AED-9785-833002E1A9A1}" type="datetimeFigureOut">
              <a:rPr lang="en-US" smtClean="0"/>
              <a:t>5/8/2019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C8BEA80-C3AC-45B4-8222-4512C8F32B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Terraces of Lafayette</a:t>
            </a:r>
            <a:endParaRPr lang="en-US" dirty="0"/>
          </a:p>
        </p:txBody>
      </p:sp>
      <p:sp>
        <p:nvSpPr>
          <p:cNvPr id="3" name="Subtitle 2"/>
          <p:cNvSpPr>
            <a:spLocks noGrp="1"/>
          </p:cNvSpPr>
          <p:nvPr>
            <p:ph type="subTitle" idx="1"/>
          </p:nvPr>
        </p:nvSpPr>
        <p:spPr/>
        <p:txBody>
          <a:bodyPr/>
          <a:lstStyle/>
          <a:p>
            <a:r>
              <a:rPr lang="en-US" dirty="0" smtClean="0"/>
              <a:t>Project Update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45" y="152400"/>
            <a:ext cx="136306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33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609600"/>
            <a:ext cx="8229600" cy="5334000"/>
          </a:xfrm>
        </p:spPr>
        <p:txBody>
          <a:bodyPr>
            <a:normAutofit fontScale="92500"/>
          </a:bodyPr>
          <a:lstStyle/>
          <a:p>
            <a:pPr marL="0" indent="0" eaLnBrk="1" hangingPunct="1">
              <a:buFont typeface="Arial" charset="0"/>
              <a:buNone/>
            </a:pPr>
            <a:endParaRPr lang="en-US" altLang="en-US" sz="2500" dirty="0" smtClean="0"/>
          </a:p>
          <a:p>
            <a:pPr marL="0" indent="0" eaLnBrk="1" hangingPunct="1">
              <a:buFont typeface="Arial" charset="0"/>
              <a:buNone/>
            </a:pPr>
            <a:r>
              <a:rPr lang="en-US" altLang="en-US" sz="2500" dirty="0" smtClean="0"/>
              <a:t>New information, which was not known and could not have been known at the time the EIR was certified requires an SEIR only if it shows that:</a:t>
            </a:r>
          </a:p>
          <a:p>
            <a:pPr marL="1031875" lvl="1" indent="-514350" eaLnBrk="1" hangingPunct="1">
              <a:buFont typeface="Calibri" pitchFamily="34" charset="0"/>
              <a:buAutoNum type="alphaLcParenR"/>
            </a:pPr>
            <a:r>
              <a:rPr lang="en-US" altLang="en-US" sz="2500" dirty="0" smtClean="0"/>
              <a:t>The project will have significant effects not evaluated in the prior EIR;</a:t>
            </a:r>
          </a:p>
          <a:p>
            <a:pPr marL="1031875" lvl="1" indent="-514350" eaLnBrk="1" hangingPunct="1">
              <a:buFont typeface="Calibri" pitchFamily="34" charset="0"/>
              <a:buAutoNum type="alphaLcParenR"/>
            </a:pPr>
            <a:r>
              <a:rPr lang="en-US" altLang="en-US" sz="2500" dirty="0" smtClean="0"/>
              <a:t>Significant effects previously examined will be substantially more severe; or</a:t>
            </a:r>
          </a:p>
          <a:p>
            <a:pPr marL="1031875" lvl="1" indent="-514350" eaLnBrk="1" hangingPunct="1">
              <a:buFont typeface="Calibri" pitchFamily="34" charset="0"/>
              <a:buAutoNum type="alphaLcParenR"/>
            </a:pPr>
            <a:r>
              <a:rPr lang="en-US" altLang="en-US" sz="2500" dirty="0" smtClean="0"/>
              <a:t>Mitigation measures or alternatives considerably different from those analyzed in the EIR, or which were previously found infeasible, but which are in fact feasible, would substantially reduce significant effects, but the project sponsor declines to adopt them.</a:t>
            </a:r>
          </a:p>
        </p:txBody>
      </p:sp>
    </p:spTree>
    <p:extLst>
      <p:ext uri="{BB962C8B-B14F-4D97-AF65-F5344CB8AC3E}">
        <p14:creationId xmlns:p14="http://schemas.microsoft.com/office/powerpoint/2010/main" val="4048931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609600"/>
            <a:ext cx="8229600" cy="5334000"/>
          </a:xfrm>
        </p:spPr>
        <p:txBody>
          <a:bodyPr/>
          <a:lstStyle/>
          <a:p>
            <a:pPr marL="0" indent="0" eaLnBrk="1" hangingPunct="1">
              <a:buFont typeface="Arial" charset="0"/>
              <a:buNone/>
            </a:pPr>
            <a:endParaRPr lang="en-US" altLang="en-US" sz="2500" dirty="0" smtClean="0"/>
          </a:p>
          <a:p>
            <a:pPr marL="0" indent="0" eaLnBrk="1" hangingPunct="1">
              <a:buFont typeface="Arial" charset="0"/>
              <a:buNone/>
            </a:pPr>
            <a:endParaRPr lang="en-US" altLang="en-US" sz="2500" dirty="0"/>
          </a:p>
          <a:p>
            <a:pPr marL="0" indent="0" eaLnBrk="1" hangingPunct="1">
              <a:buFont typeface="Arial" charset="0"/>
              <a:buNone/>
            </a:pPr>
            <a:endParaRPr lang="en-US" altLang="en-US" sz="2500" dirty="0" smtClean="0"/>
          </a:p>
          <a:p>
            <a:pPr marL="0" indent="0" eaLnBrk="1" hangingPunct="1">
              <a:buFont typeface="Arial" charset="0"/>
              <a:buNone/>
            </a:pPr>
            <a:r>
              <a:rPr lang="en-US" altLang="en-US" sz="2500" dirty="0" smtClean="0"/>
              <a:t>An Addendum must be prepared if there are some necessary changes or additions to the prior EIR, but none of the conditions described in Sections 21166 or 15162 calling for preparation of an SEIR have occurred.  (CEQA Guidelines § 15164(a)).</a:t>
            </a:r>
          </a:p>
        </p:txBody>
      </p:sp>
    </p:spTree>
    <p:extLst>
      <p:ext uri="{BB962C8B-B14F-4D97-AF65-F5344CB8AC3E}">
        <p14:creationId xmlns:p14="http://schemas.microsoft.com/office/powerpoint/2010/main" val="2931905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Addendum Review</a:t>
            </a:r>
            <a:endParaRPr lang="en-US" dirty="0"/>
          </a:p>
        </p:txBody>
      </p:sp>
      <p:sp>
        <p:nvSpPr>
          <p:cNvPr id="3" name="Content Placeholder 2"/>
          <p:cNvSpPr>
            <a:spLocks noGrp="1"/>
          </p:cNvSpPr>
          <p:nvPr>
            <p:ph idx="1"/>
          </p:nvPr>
        </p:nvSpPr>
        <p:spPr/>
        <p:txBody>
          <a:bodyPr>
            <a:normAutofit/>
          </a:bodyPr>
          <a:lstStyle/>
          <a:p>
            <a:r>
              <a:rPr lang="en-US" dirty="0" smtClean="0"/>
              <a:t>Impact Sciences, pre-approved consultant, conducted adequacy review.</a:t>
            </a:r>
          </a:p>
          <a:p>
            <a:r>
              <a:rPr lang="en-US" dirty="0" smtClean="0"/>
              <a:t>No substantial project changes or changed circumstances, Addendum rather then Supplemental EIR appropriate.</a:t>
            </a:r>
          </a:p>
          <a:p>
            <a:r>
              <a:rPr lang="en-US" dirty="0" smtClean="0"/>
              <a:t>Applicant-prepared draft Addendum inadequate requiring substantial revisions and additional technical analysis.</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2922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619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Informed </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12951" y="2324100"/>
            <a:ext cx="623711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4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Dedicated Project Page</a:t>
            </a:r>
            <a:br>
              <a:rPr lang="en-US" dirty="0" smtClean="0"/>
            </a:br>
            <a:r>
              <a:rPr lang="en-US" sz="3600" dirty="0" smtClean="0"/>
              <a:t>www.lovelafayette.org/terraces</a:t>
            </a:r>
            <a:endParaRPr lang="en-US"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12951" y="2324100"/>
            <a:ext cx="623711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56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Notice &amp; Comments</a:t>
            </a:r>
            <a:endParaRPr lang="en-US"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12951" y="2324100"/>
            <a:ext cx="6237111"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336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normAutofit fontScale="92500" lnSpcReduction="10000"/>
          </a:bodyPr>
          <a:lstStyle/>
          <a:p>
            <a:pPr>
              <a:spcBef>
                <a:spcPts val="1200"/>
              </a:spcBef>
            </a:pPr>
            <a:r>
              <a:rPr lang="en-US" dirty="0" smtClean="0"/>
              <a:t>Questions of staff.</a:t>
            </a:r>
            <a:endParaRPr lang="en-US" dirty="0"/>
          </a:p>
          <a:p>
            <a:pPr>
              <a:spcBef>
                <a:spcPts val="1200"/>
              </a:spcBef>
            </a:pPr>
            <a:r>
              <a:rPr lang="en-US" dirty="0" smtClean="0"/>
              <a:t>Applicant presentation </a:t>
            </a:r>
            <a:r>
              <a:rPr lang="en-US" sz="1500" dirty="0" smtClean="0"/>
              <a:t>(including proposed changes).</a:t>
            </a:r>
            <a:r>
              <a:rPr lang="en-US" dirty="0" smtClean="0"/>
              <a:t> </a:t>
            </a:r>
          </a:p>
          <a:p>
            <a:pPr>
              <a:spcBef>
                <a:spcPts val="1200"/>
              </a:spcBef>
            </a:pPr>
            <a:r>
              <a:rPr lang="en-US" dirty="0" smtClean="0"/>
              <a:t>Public comment period.</a:t>
            </a:r>
            <a:endParaRPr lang="en-US" dirty="0"/>
          </a:p>
          <a:p>
            <a:pPr>
              <a:spcBef>
                <a:spcPts val="1200"/>
              </a:spcBef>
            </a:pPr>
            <a:r>
              <a:rPr lang="en-US" dirty="0" smtClean="0"/>
              <a:t>Applicant rebuttal period.</a:t>
            </a:r>
          </a:p>
          <a:p>
            <a:pPr>
              <a:spcBef>
                <a:spcPts val="1200"/>
              </a:spcBef>
            </a:pPr>
            <a:r>
              <a:rPr lang="en-US" sz="2000" dirty="0" smtClean="0"/>
              <a:t>PC - Refer </a:t>
            </a:r>
            <a:r>
              <a:rPr lang="en-US" sz="2000" dirty="0"/>
              <a:t>Project to the Transportation &amp; Circulation Commission.</a:t>
            </a:r>
          </a:p>
          <a:p>
            <a:pPr>
              <a:spcBef>
                <a:spcPts val="1200"/>
              </a:spcBef>
            </a:pPr>
            <a:r>
              <a:rPr lang="en-US" sz="2200" dirty="0" smtClean="0"/>
              <a:t>CC - Direct staff to proceed with hiring Impact Sciences to prepare the Addendum for the Project. </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858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465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3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Project Location Map</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799" y="1905000"/>
            <a:ext cx="5867401" cy="390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771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smtClean="0"/>
              <a:t>Aerial Photo</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2680" y="2324100"/>
            <a:ext cx="5477653"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238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History</a:t>
            </a:r>
            <a:endParaRPr lang="en-US" dirty="0"/>
          </a:p>
        </p:txBody>
      </p:sp>
      <p:sp>
        <p:nvSpPr>
          <p:cNvPr id="3" name="Text Placeholder 2"/>
          <p:cNvSpPr>
            <a:spLocks noGrp="1"/>
          </p:cNvSpPr>
          <p:nvPr>
            <p:ph type="body" idx="1"/>
          </p:nvPr>
        </p:nvSpPr>
        <p:spPr/>
        <p:txBody>
          <a:bodyPr/>
          <a:lstStyle/>
          <a:p>
            <a:r>
              <a:rPr lang="en-US" dirty="0" smtClean="0"/>
              <a:t>Original – 2011	</a:t>
            </a:r>
            <a:endParaRPr lang="en-US" dirty="0"/>
          </a:p>
        </p:txBody>
      </p:sp>
      <p:sp>
        <p:nvSpPr>
          <p:cNvPr id="4" name="Content Placeholder 3"/>
          <p:cNvSpPr>
            <a:spLocks noGrp="1"/>
          </p:cNvSpPr>
          <p:nvPr>
            <p:ph sz="half" idx="2"/>
          </p:nvPr>
        </p:nvSpPr>
        <p:spPr/>
        <p:txBody>
          <a:bodyPr>
            <a:normAutofit fontScale="92500" lnSpcReduction="10000"/>
          </a:bodyPr>
          <a:lstStyle/>
          <a:p>
            <a:r>
              <a:rPr lang="en-US" sz="2200" dirty="0" smtClean="0"/>
              <a:t>Terraces of Lafayette </a:t>
            </a:r>
          </a:p>
          <a:p>
            <a:r>
              <a:rPr lang="en-US" sz="2200" dirty="0" smtClean="0"/>
              <a:t>315 moderate-income apartments</a:t>
            </a:r>
          </a:p>
          <a:p>
            <a:r>
              <a:rPr lang="en-US" sz="2200" dirty="0" smtClean="0"/>
              <a:t>Project application deemed complete</a:t>
            </a:r>
          </a:p>
          <a:p>
            <a:r>
              <a:rPr lang="en-US" sz="2200" dirty="0" smtClean="0"/>
              <a:t>Certified Final Environmental Impact Report</a:t>
            </a:r>
          </a:p>
          <a:p>
            <a:r>
              <a:rPr lang="en-US" sz="2200" dirty="0" smtClean="0"/>
              <a:t>No Project decision</a:t>
            </a:r>
            <a:endParaRPr lang="en-US" sz="2200" dirty="0"/>
          </a:p>
        </p:txBody>
      </p:sp>
      <p:sp>
        <p:nvSpPr>
          <p:cNvPr id="5" name="Text Placeholder 4"/>
          <p:cNvSpPr>
            <a:spLocks noGrp="1"/>
          </p:cNvSpPr>
          <p:nvPr>
            <p:ph type="body" sz="quarter" idx="3"/>
          </p:nvPr>
        </p:nvSpPr>
        <p:spPr/>
        <p:txBody>
          <a:bodyPr/>
          <a:lstStyle/>
          <a:p>
            <a:r>
              <a:rPr lang="en-US" dirty="0" smtClean="0"/>
              <a:t>Alternative - 2013</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t>Homes at Deer Hill</a:t>
            </a:r>
          </a:p>
          <a:p>
            <a:r>
              <a:rPr lang="en-US" dirty="0" smtClean="0"/>
              <a:t>44 single-family homes</a:t>
            </a:r>
          </a:p>
          <a:p>
            <a:r>
              <a:rPr lang="en-US" dirty="0" smtClean="0"/>
              <a:t>Supplemental EIR</a:t>
            </a:r>
          </a:p>
          <a:p>
            <a:r>
              <a:rPr lang="en-US" dirty="0" smtClean="0"/>
              <a:t>Alternative Process Agreement</a:t>
            </a:r>
          </a:p>
          <a:p>
            <a:r>
              <a:rPr lang="en-US" dirty="0" smtClean="0"/>
              <a:t>Project approved</a:t>
            </a:r>
          </a:p>
          <a:p>
            <a:r>
              <a:rPr lang="en-US" dirty="0" smtClean="0"/>
              <a:t>By referendum decision reversed</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2922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99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Resumed Project – 2018</a:t>
            </a:r>
            <a:endParaRPr lang="en-US" dirty="0"/>
          </a:p>
        </p:txBody>
      </p:sp>
      <p:sp>
        <p:nvSpPr>
          <p:cNvPr id="3" name="Content Placeholder 2"/>
          <p:cNvSpPr>
            <a:spLocks noGrp="1"/>
          </p:cNvSpPr>
          <p:nvPr>
            <p:ph idx="1"/>
          </p:nvPr>
        </p:nvSpPr>
        <p:spPr/>
        <p:txBody>
          <a:bodyPr>
            <a:normAutofit/>
          </a:bodyPr>
          <a:lstStyle/>
          <a:p>
            <a:r>
              <a:rPr lang="en-US" dirty="0" smtClean="0"/>
              <a:t>Project Alternative Process Agreement terminated.</a:t>
            </a:r>
          </a:p>
          <a:p>
            <a:r>
              <a:rPr lang="en-US" dirty="0" smtClean="0"/>
              <a:t>Terraces of Lafayette, Original Project resumed: 315 moderate-income apartments.</a:t>
            </a:r>
          </a:p>
          <a:p>
            <a:r>
              <a:rPr lang="en-US" dirty="0" smtClean="0"/>
              <a:t>Modifications: storm-water and roadway</a:t>
            </a:r>
          </a:p>
          <a:p>
            <a:r>
              <a:rPr lang="en-US" dirty="0" smtClean="0"/>
              <a:t>Applicant-prepared draft Addendum submitted.</a:t>
            </a:r>
          </a:p>
          <a:p>
            <a:endParaRPr lang="en-US" dirty="0" smtClean="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295400" cy="10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80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457200" y="685800"/>
            <a:ext cx="8229600" cy="4830763"/>
          </a:xfrm>
        </p:spPr>
        <p:txBody>
          <a:bodyPr/>
          <a:lstStyle/>
          <a:p>
            <a:pPr marL="0" indent="0" eaLnBrk="1" hangingPunct="1">
              <a:buFont typeface="Arial" charset="0"/>
              <a:buNone/>
            </a:pPr>
            <a:endParaRPr lang="en-US" altLang="en-US" sz="2500" dirty="0" smtClean="0"/>
          </a:p>
          <a:p>
            <a:pPr marL="0" indent="0" eaLnBrk="1" hangingPunct="1">
              <a:buFont typeface="Arial" charset="0"/>
              <a:buNone/>
            </a:pPr>
            <a:r>
              <a:rPr lang="en-US" altLang="en-US" sz="2500" dirty="0" smtClean="0"/>
              <a:t>When an EIR previously has been prepared for a project and time has passed or project changes have occurred, the lead agency has 3 possibilities for CEQA compliance:</a:t>
            </a:r>
          </a:p>
          <a:p>
            <a:pPr marL="914400" lvl="1" indent="-514350" eaLnBrk="1" hangingPunct="1">
              <a:buFont typeface="Calibri" pitchFamily="34" charset="0"/>
              <a:buAutoNum type="alphaLcParenR"/>
            </a:pPr>
            <a:r>
              <a:rPr lang="en-US" altLang="en-US" sz="2500" dirty="0" smtClean="0"/>
              <a:t>Rely on prior EIR with no further documentation, other than findings stating that the prior EIR provides adequate CEQA coverage.</a:t>
            </a:r>
          </a:p>
          <a:p>
            <a:pPr marL="914400" lvl="1" indent="-514350" eaLnBrk="1" hangingPunct="1">
              <a:buFont typeface="Calibri" pitchFamily="34" charset="0"/>
              <a:buAutoNum type="alphaLcParenR"/>
            </a:pPr>
            <a:r>
              <a:rPr lang="en-US" altLang="en-US" sz="2500" dirty="0" smtClean="0"/>
              <a:t>Prepare an Addendum to the prior EIR.</a:t>
            </a:r>
          </a:p>
          <a:p>
            <a:pPr marL="914400" lvl="1" indent="-514350" eaLnBrk="1" hangingPunct="1">
              <a:buFont typeface="Calibri" pitchFamily="34" charset="0"/>
              <a:buAutoNum type="alphaLcParenR"/>
            </a:pPr>
            <a:r>
              <a:rPr lang="en-US" altLang="en-US" sz="2500" dirty="0" smtClean="0"/>
              <a:t>Prepare a Subsequent or Supplemental EIR.</a:t>
            </a:r>
          </a:p>
        </p:txBody>
      </p:sp>
    </p:spTree>
    <p:extLst>
      <p:ext uri="{BB962C8B-B14F-4D97-AF65-F5344CB8AC3E}">
        <p14:creationId xmlns:p14="http://schemas.microsoft.com/office/powerpoint/2010/main" val="3726021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609600"/>
            <a:ext cx="8229600" cy="5486400"/>
          </a:xfrm>
        </p:spPr>
        <p:txBody>
          <a:bodyPr>
            <a:normAutofit fontScale="92500" lnSpcReduction="10000"/>
          </a:bodyPr>
          <a:lstStyle/>
          <a:p>
            <a:pPr marL="0" indent="0" eaLnBrk="1" hangingPunct="1">
              <a:buFont typeface="Arial" charset="0"/>
              <a:buNone/>
            </a:pPr>
            <a:endParaRPr lang="en-US" altLang="en-US" sz="2400" dirty="0" smtClean="0"/>
          </a:p>
          <a:p>
            <a:pPr marL="0" indent="0" eaLnBrk="1" hangingPunct="1">
              <a:buFont typeface="Arial" charset="0"/>
              <a:buNone/>
            </a:pPr>
            <a:r>
              <a:rPr lang="en-US" altLang="en-US" sz="2400" dirty="0" smtClean="0"/>
              <a:t>Public Resources Code Section 21166 and CEQA Guidelines Section 15162 provide that once an EIR has been certified, </a:t>
            </a:r>
            <a:r>
              <a:rPr lang="en-US" altLang="en-US" sz="2400" i="1" dirty="0" smtClean="0"/>
              <a:t>no</a:t>
            </a:r>
            <a:r>
              <a:rPr lang="en-US" altLang="en-US" sz="2400" dirty="0" smtClean="0"/>
              <a:t> subsequent or supplemental EIR shall be prepared for the project unless the lead agency determines, based on </a:t>
            </a:r>
            <a:r>
              <a:rPr lang="en-US" altLang="en-US" sz="2400" i="1" dirty="0" smtClean="0"/>
              <a:t>substantial evidence</a:t>
            </a:r>
            <a:r>
              <a:rPr lang="en-US" altLang="en-US" sz="2400" dirty="0" smtClean="0"/>
              <a:t>, one or more of the following:</a:t>
            </a:r>
          </a:p>
          <a:p>
            <a:pPr marL="1031875" lvl="1" indent="-514350" eaLnBrk="1" hangingPunct="1">
              <a:buFont typeface="Calibri" pitchFamily="34" charset="0"/>
              <a:buAutoNum type="alphaLcParenR"/>
            </a:pPr>
            <a:r>
              <a:rPr lang="en-US" altLang="en-US" sz="2400" dirty="0" smtClean="0"/>
              <a:t>Substantial changes are proposed in the project that will require major revisions of the EIR;</a:t>
            </a:r>
          </a:p>
          <a:p>
            <a:pPr marL="1031875" lvl="1" indent="-514350" eaLnBrk="1" hangingPunct="1">
              <a:buFont typeface="Calibri" pitchFamily="34" charset="0"/>
              <a:buAutoNum type="alphaLcParenR"/>
            </a:pPr>
            <a:r>
              <a:rPr lang="en-US" altLang="en-US" sz="2400" dirty="0" smtClean="0"/>
              <a:t>Substantial changes occur in the circumstances under which the project is being undertaken that will require major revisions in the EIR; or</a:t>
            </a:r>
          </a:p>
          <a:p>
            <a:pPr marL="1031875" lvl="1" indent="-514350" eaLnBrk="1" hangingPunct="1">
              <a:buFont typeface="Calibri" pitchFamily="34" charset="0"/>
              <a:buAutoNum type="alphaLcParenR"/>
            </a:pPr>
            <a:r>
              <a:rPr lang="en-US" altLang="en-US" sz="2400" dirty="0" smtClean="0"/>
              <a:t>New information of substantial importance that was not known and could not have been known at the time the EIR was certified as complete becomes available.</a:t>
            </a:r>
          </a:p>
        </p:txBody>
      </p:sp>
    </p:spTree>
    <p:extLst>
      <p:ext uri="{BB962C8B-B14F-4D97-AF65-F5344CB8AC3E}">
        <p14:creationId xmlns:p14="http://schemas.microsoft.com/office/powerpoint/2010/main" val="4066230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685800"/>
            <a:ext cx="8229600" cy="4906963"/>
          </a:xfrm>
        </p:spPr>
        <p:txBody>
          <a:bodyPr>
            <a:normAutofit fontScale="92500" lnSpcReduction="10000"/>
          </a:bodyPr>
          <a:lstStyle/>
          <a:p>
            <a:pPr marL="0" indent="0" eaLnBrk="1" hangingPunct="1">
              <a:buFont typeface="Arial" charset="0"/>
              <a:buNone/>
            </a:pPr>
            <a:endParaRPr lang="en-US" altLang="en-US" sz="2500" dirty="0" smtClean="0"/>
          </a:p>
          <a:p>
            <a:pPr marL="0" indent="0" eaLnBrk="1" hangingPunct="1">
              <a:buFont typeface="Arial" charset="0"/>
              <a:buNone/>
            </a:pPr>
            <a:r>
              <a:rPr lang="en-US" altLang="en-US" sz="2500" dirty="0" smtClean="0"/>
              <a:t>The California Supreme Court has affirmed that:  "[o]</a:t>
            </a:r>
            <a:r>
              <a:rPr lang="en-US" altLang="en-US" sz="2500" dirty="0" err="1" smtClean="0"/>
              <a:t>nce</a:t>
            </a:r>
            <a:r>
              <a:rPr lang="en-US" altLang="en-US" sz="2500" dirty="0" smtClean="0"/>
              <a:t> a project has been subject to environmental review and approval, section 21166 and CEQA Guidelines section 15162 limit the circumstances under which [an SEIR] must be prepared."  </a:t>
            </a:r>
            <a:r>
              <a:rPr lang="en-US" altLang="en-US" sz="2500" i="1" dirty="0" smtClean="0"/>
              <a:t>Friends of the College of San Mateo Gardens v. San Mateo County Community College Dist.</a:t>
            </a:r>
            <a:r>
              <a:rPr lang="en-US" altLang="en-US" sz="2500" dirty="0" smtClean="0"/>
              <a:t>, 1 Cal. 5th 937 (2016). </a:t>
            </a:r>
            <a:endParaRPr lang="en-US" altLang="en-US" sz="2500" dirty="0"/>
          </a:p>
          <a:p>
            <a:pPr marL="0" indent="0" eaLnBrk="1" hangingPunct="1">
              <a:buFont typeface="Arial" charset="0"/>
              <a:buNone/>
            </a:pPr>
            <a:endParaRPr lang="en-US" altLang="en-US" sz="2500" dirty="0" smtClean="0"/>
          </a:p>
          <a:p>
            <a:pPr marL="3175" lvl="1" indent="0" eaLnBrk="1" hangingPunct="1">
              <a:buFont typeface="Arial" charset="0"/>
              <a:buNone/>
            </a:pPr>
            <a:r>
              <a:rPr lang="en-US" altLang="en-US" sz="2500" dirty="0" smtClean="0"/>
              <a:t>Another recent case, </a:t>
            </a:r>
            <a:r>
              <a:rPr lang="en-US" altLang="en-US" sz="2500" i="1" dirty="0" smtClean="0"/>
              <a:t>Save Our Heritage Organization v. City of San Diego</a:t>
            </a:r>
            <a:r>
              <a:rPr lang="en-US" altLang="en-US" sz="2500" dirty="0" smtClean="0"/>
              <a:t> (Oct. 24, 2018), explained that "Section 21166 effectively creates a presumption against further environmental review after a project has been previously subjected to environmental review. "</a:t>
            </a:r>
            <a:endParaRPr lang="en-US" altLang="en-US" dirty="0" smtClean="0"/>
          </a:p>
        </p:txBody>
      </p:sp>
    </p:spTree>
    <p:extLst>
      <p:ext uri="{BB962C8B-B14F-4D97-AF65-F5344CB8AC3E}">
        <p14:creationId xmlns:p14="http://schemas.microsoft.com/office/powerpoint/2010/main" val="382803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609600"/>
            <a:ext cx="8229600" cy="5334000"/>
          </a:xfrm>
        </p:spPr>
        <p:txBody>
          <a:bodyPr>
            <a:normAutofit fontScale="92500" lnSpcReduction="20000"/>
          </a:bodyPr>
          <a:lstStyle/>
          <a:p>
            <a:pPr marL="0" indent="0" eaLnBrk="1" hangingPunct="1">
              <a:buFont typeface="Arial" charset="0"/>
              <a:buNone/>
              <a:defRPr/>
            </a:pPr>
            <a:endParaRPr lang="en-US" altLang="en-US" sz="2500" dirty="0"/>
          </a:p>
          <a:p>
            <a:pPr marL="0" indent="0" eaLnBrk="1" hangingPunct="1">
              <a:buFont typeface="Arial" charset="0"/>
              <a:buNone/>
              <a:defRPr/>
            </a:pPr>
            <a:r>
              <a:rPr lang="en-US" altLang="en-US" sz="2500" dirty="0" smtClean="0"/>
              <a:t>A change in the circumstances under which a project is being undertaken requires preparation of an SEIR only if </a:t>
            </a:r>
            <a:r>
              <a:rPr lang="en-US" altLang="en-US" sz="2500" u="sng" dirty="0" smtClean="0"/>
              <a:t>all four</a:t>
            </a:r>
            <a:r>
              <a:rPr lang="en-US" altLang="en-US" sz="2500" dirty="0" smtClean="0"/>
              <a:t> of the following conditions are found to exist</a:t>
            </a:r>
            <a:br>
              <a:rPr lang="en-US" altLang="en-US" sz="2500" dirty="0" smtClean="0"/>
            </a:br>
            <a:endParaRPr lang="en-US" altLang="en-US" sz="400" dirty="0" smtClean="0"/>
          </a:p>
          <a:p>
            <a:pPr marL="1031875" lvl="1" indent="-514350" eaLnBrk="1" hangingPunct="1">
              <a:buFont typeface="Calibri" pitchFamily="34" charset="0"/>
              <a:buAutoNum type="alphaLcParenR"/>
              <a:defRPr/>
            </a:pPr>
            <a:r>
              <a:rPr lang="en-US" altLang="en-US" sz="2500" dirty="0" smtClean="0"/>
              <a:t>The change in circumstances is substantial;</a:t>
            </a:r>
          </a:p>
          <a:p>
            <a:pPr marL="1031875" lvl="1" indent="-514350" eaLnBrk="1" hangingPunct="1">
              <a:buFont typeface="Calibri" pitchFamily="34" charset="0"/>
              <a:buAutoNum type="alphaLcParenR"/>
              <a:defRPr/>
            </a:pPr>
            <a:r>
              <a:rPr lang="en-US" altLang="en-US" sz="2500" dirty="0" smtClean="0"/>
              <a:t>The change involves new or a substantial increase in the severity of significant environmental impacts;</a:t>
            </a:r>
          </a:p>
          <a:p>
            <a:pPr marL="1031875" lvl="1" indent="-514350" eaLnBrk="1" hangingPunct="1">
              <a:buFont typeface="Calibri" pitchFamily="34" charset="0"/>
              <a:buAutoNum type="alphaLcParenR"/>
              <a:defRPr/>
            </a:pPr>
            <a:r>
              <a:rPr lang="en-US" altLang="en-US" sz="2500" dirty="0" smtClean="0"/>
              <a:t>The change will require major revisions based on the new or more severe impacts;</a:t>
            </a:r>
          </a:p>
          <a:p>
            <a:pPr marL="1031875" lvl="1" indent="-514350" eaLnBrk="1" hangingPunct="1">
              <a:buFont typeface="Calibri" pitchFamily="34" charset="0"/>
              <a:buAutoNum type="alphaLcParenR"/>
              <a:defRPr/>
            </a:pPr>
            <a:r>
              <a:rPr lang="en-US" altLang="en-US" sz="2500" dirty="0" smtClean="0"/>
              <a:t>The impacts were not covered in the previous EIR.</a:t>
            </a:r>
          </a:p>
          <a:p>
            <a:pPr marL="517525" lvl="1" indent="0" eaLnBrk="1" hangingPunct="1">
              <a:buFont typeface="Arial" charset="0"/>
              <a:buNone/>
              <a:defRPr/>
            </a:pPr>
            <a:r>
              <a:rPr lang="en-US" altLang="en-US" sz="2500" dirty="0" smtClean="0"/>
              <a:t/>
            </a:r>
            <a:br>
              <a:rPr lang="en-US" altLang="en-US" sz="2500" dirty="0" smtClean="0"/>
            </a:br>
            <a:r>
              <a:rPr lang="en-US" altLang="en-US" sz="2500" dirty="0" smtClean="0"/>
              <a:t>The focus of the inquiry is not on the nature, scope, or extent of the changed circumstances, but on whether they would result in new significant project impacts.</a:t>
            </a:r>
          </a:p>
        </p:txBody>
      </p:sp>
    </p:spTree>
    <p:extLst>
      <p:ext uri="{BB962C8B-B14F-4D97-AF65-F5344CB8AC3E}">
        <p14:creationId xmlns:p14="http://schemas.microsoft.com/office/powerpoint/2010/main" val="1927964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753</TotalTime>
  <Words>1433</Words>
  <Application>Microsoft Office PowerPoint</Application>
  <PresentationFormat>On-screen Show (4:3)</PresentationFormat>
  <Paragraphs>105</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Terraces of Lafayette</vt:lpstr>
      <vt:lpstr>Project Location Map</vt:lpstr>
      <vt:lpstr>Aerial Photo</vt:lpstr>
      <vt:lpstr>Project History</vt:lpstr>
      <vt:lpstr>Resumed Project – 2018</vt:lpstr>
      <vt:lpstr>PowerPoint Presentation</vt:lpstr>
      <vt:lpstr>PowerPoint Presentation</vt:lpstr>
      <vt:lpstr>PowerPoint Presentation</vt:lpstr>
      <vt:lpstr>PowerPoint Presentation</vt:lpstr>
      <vt:lpstr>PowerPoint Presentation</vt:lpstr>
      <vt:lpstr>PowerPoint Presentation</vt:lpstr>
      <vt:lpstr>City Addendum Review</vt:lpstr>
      <vt:lpstr>Staying Informed </vt:lpstr>
      <vt:lpstr>Dedicated Project Page www.lovelafayette.org/terraces</vt:lpstr>
      <vt:lpstr>Public Notice &amp; Comments</vt:lpstr>
      <vt:lpstr>Recommendation</vt:lpstr>
      <vt:lpstr>PowerPoint Presentation</vt:lpstr>
    </vt:vector>
  </TitlesOfParts>
  <Company>City of Lafayette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Terraces of Lafayette</dc:title>
  <dc:creator>Rodriguez, Michele</dc:creator>
  <cp:lastModifiedBy>Rodriguez, Michele</cp:lastModifiedBy>
  <cp:revision>46</cp:revision>
  <cp:lastPrinted>2019-04-24T20:01:55Z</cp:lastPrinted>
  <dcterms:created xsi:type="dcterms:W3CDTF">2019-04-17T18:01:07Z</dcterms:created>
  <dcterms:modified xsi:type="dcterms:W3CDTF">2019-05-08T18:48:01Z</dcterms:modified>
</cp:coreProperties>
</file>