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6" r:id="rId2"/>
    <p:sldId id="283" r:id="rId3"/>
    <p:sldId id="307" r:id="rId4"/>
    <p:sldId id="310" r:id="rId5"/>
    <p:sldId id="302" r:id="rId6"/>
    <p:sldId id="259" r:id="rId7"/>
    <p:sldId id="303" r:id="rId8"/>
    <p:sldId id="258" r:id="rId9"/>
    <p:sldId id="304" r:id="rId10"/>
    <p:sldId id="270" r:id="rId11"/>
    <p:sldId id="291" r:id="rId12"/>
    <p:sldId id="305" r:id="rId13"/>
    <p:sldId id="309" r:id="rId14"/>
    <p:sldId id="260" r:id="rId15"/>
    <p:sldId id="308" r:id="rId16"/>
    <p:sldId id="306" r:id="rId17"/>
    <p:sldId id="27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F8F8F8"/>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88" autoAdjust="0"/>
    <p:restoredTop sz="89799" autoAdjust="0"/>
  </p:normalViewPr>
  <p:slideViewPr>
    <p:cSldViewPr>
      <p:cViewPr>
        <p:scale>
          <a:sx n="80" d="100"/>
          <a:sy n="80" d="100"/>
        </p:scale>
        <p:origin x="-854" y="-58"/>
      </p:cViewPr>
      <p:guideLst>
        <p:guide orient="horz" pos="2160"/>
        <p:guide pos="3840"/>
      </p:guideLst>
    </p:cSldViewPr>
  </p:slideViewPr>
  <p:notesTextViewPr>
    <p:cViewPr>
      <p:scale>
        <a:sx n="1" d="1"/>
        <a:sy n="1" d="1"/>
      </p:scale>
      <p:origin x="0" y="0"/>
    </p:cViewPr>
  </p:notesTextViewPr>
  <p:notesViewPr>
    <p:cSldViewPr showGuides="1">
      <p:cViewPr varScale="1">
        <p:scale>
          <a:sx n="95" d="100"/>
          <a:sy n="95" d="100"/>
        </p:scale>
        <p:origin x="358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FB202A-8611-4DDC-831D-D12EB67B6CF7}" type="doc">
      <dgm:prSet loTypeId="urn:microsoft.com/office/officeart/2005/8/layout/process4" loCatId="process" qsTypeId="urn:microsoft.com/office/officeart/2005/8/quickstyle/simple4" qsCatId="simple" csTypeId="urn:microsoft.com/office/officeart/2005/8/colors/accent1_1" csCatId="accent1" phldr="1"/>
      <dgm:spPr/>
      <dgm:t>
        <a:bodyPr/>
        <a:lstStyle/>
        <a:p>
          <a:endParaRPr lang="en-US"/>
        </a:p>
      </dgm:t>
    </dgm:pt>
    <dgm:pt modelId="{712EDDD5-F1C9-457B-A81D-F94868058B44}">
      <dgm:prSet phldrT="[Text]" custT="1"/>
      <dgm:spPr>
        <a:ln>
          <a:solidFill>
            <a:srgbClr val="FF0000"/>
          </a:solidFill>
        </a:ln>
      </dgm:spPr>
      <dgm:t>
        <a:bodyPr/>
        <a:lstStyle/>
        <a:p>
          <a:r>
            <a:rPr lang="en-US" sz="1800" dirty="0" smtClean="0">
              <a:ln>
                <a:noFill/>
              </a:ln>
              <a:solidFill>
                <a:srgbClr val="FF0000"/>
              </a:solidFill>
              <a:latin typeface="Arial Black" panose="020B0A04020102020204" pitchFamily="34" charset="0"/>
            </a:rPr>
            <a:t>PROPERTY BASED IMPROVEMENT DISTRICTS (PBID’s)</a:t>
          </a:r>
          <a:endParaRPr lang="en-US" sz="1800" dirty="0" smtClean="0">
            <a:ln>
              <a:solidFill>
                <a:srgbClr val="00B050"/>
              </a:solidFill>
            </a:ln>
            <a:solidFill>
              <a:srgbClr val="00B050"/>
            </a:solidFill>
          </a:endParaRPr>
        </a:p>
      </dgm:t>
    </dgm:pt>
    <dgm:pt modelId="{5E2CC1CB-7E12-4298-9BE5-B8F6683E4161}" type="parTrans" cxnId="{392AE56A-6939-469F-BFEC-2DEEC6ABC100}">
      <dgm:prSet/>
      <dgm:spPr/>
      <dgm:t>
        <a:bodyPr/>
        <a:lstStyle/>
        <a:p>
          <a:endParaRPr lang="en-US"/>
        </a:p>
      </dgm:t>
    </dgm:pt>
    <dgm:pt modelId="{630DB5C2-135D-425B-B7D5-1F5FFE12BF3B}" type="sibTrans" cxnId="{392AE56A-6939-469F-BFEC-2DEEC6ABC100}">
      <dgm:prSet/>
      <dgm:spPr/>
      <dgm:t>
        <a:bodyPr/>
        <a:lstStyle/>
        <a:p>
          <a:endParaRPr lang="en-US"/>
        </a:p>
      </dgm:t>
    </dgm:pt>
    <dgm:pt modelId="{640CA9BD-09C1-4472-8DAC-0F150EC5E678}">
      <dgm:prSet phldrT="[Text]" custT="1"/>
      <dgm:spPr>
        <a:ln>
          <a:solidFill>
            <a:srgbClr val="FF0000"/>
          </a:solidFill>
        </a:ln>
      </dgm:spPr>
      <dgm:t>
        <a:bodyPr/>
        <a:lstStyle/>
        <a:p>
          <a:r>
            <a:rPr lang="en-US" sz="1800" dirty="0" smtClean="0">
              <a:ln>
                <a:noFill/>
              </a:ln>
              <a:solidFill>
                <a:srgbClr val="FF0000"/>
              </a:solidFill>
              <a:latin typeface="Arial Black" panose="020B0A04020102020204" pitchFamily="34" charset="0"/>
            </a:rPr>
            <a:t>COMMUNITY FACILITIES DISTRICTS (CFD’s)</a:t>
          </a:r>
          <a:endParaRPr lang="en-US" sz="1800" dirty="0">
            <a:ln>
              <a:noFill/>
            </a:ln>
            <a:solidFill>
              <a:srgbClr val="FF0000"/>
            </a:solidFill>
            <a:latin typeface="Arial Black" panose="020B0A04020102020204" pitchFamily="34" charset="0"/>
          </a:endParaRPr>
        </a:p>
      </dgm:t>
    </dgm:pt>
    <dgm:pt modelId="{90609DF7-843B-4BEF-A3B5-89270E6B0951}" type="parTrans" cxnId="{957C551D-31A8-4286-A3AE-C5928DB663CE}">
      <dgm:prSet/>
      <dgm:spPr/>
      <dgm:t>
        <a:bodyPr/>
        <a:lstStyle/>
        <a:p>
          <a:endParaRPr lang="en-US"/>
        </a:p>
      </dgm:t>
    </dgm:pt>
    <dgm:pt modelId="{67B503AA-82FD-4AA4-8357-3D8B59D6160B}" type="sibTrans" cxnId="{957C551D-31A8-4286-A3AE-C5928DB663CE}">
      <dgm:prSet/>
      <dgm:spPr/>
      <dgm:t>
        <a:bodyPr/>
        <a:lstStyle/>
        <a:p>
          <a:endParaRPr lang="en-US"/>
        </a:p>
      </dgm:t>
    </dgm:pt>
    <dgm:pt modelId="{4C351D3C-2B52-48FB-A944-3554F3E85136}">
      <dgm:prSet phldrT="[Text]" custT="1"/>
      <dgm:spPr>
        <a:ln>
          <a:solidFill>
            <a:srgbClr val="FF0000"/>
          </a:solidFill>
        </a:ln>
      </dgm:spPr>
      <dgm:t>
        <a:bodyPr/>
        <a:lstStyle/>
        <a:p>
          <a:endParaRPr lang="en-US" sz="300" dirty="0" smtClean="0">
            <a:ln>
              <a:solidFill>
                <a:srgbClr val="00B050"/>
              </a:solidFill>
            </a:ln>
          </a:endParaRPr>
        </a:p>
        <a:p>
          <a:r>
            <a:rPr lang="en-US" sz="1800" dirty="0" smtClean="0">
              <a:ln>
                <a:noFill/>
              </a:ln>
              <a:solidFill>
                <a:srgbClr val="FF0000"/>
              </a:solidFill>
              <a:latin typeface="Arial Black" panose="020B0A04020102020204" pitchFamily="34" charset="0"/>
            </a:rPr>
            <a:t>ENHANCED INFRASTRUCTURE FINANCE DISTRICTS (EIFD)</a:t>
          </a:r>
          <a:endParaRPr lang="en-US" sz="1800" dirty="0" smtClean="0">
            <a:ln>
              <a:solidFill>
                <a:srgbClr val="00B050"/>
              </a:solidFill>
            </a:ln>
            <a:solidFill>
              <a:srgbClr val="00B050"/>
            </a:solidFill>
          </a:endParaRPr>
        </a:p>
      </dgm:t>
    </dgm:pt>
    <dgm:pt modelId="{E32C8F87-086C-44F0-9FC8-9D4ACE797480}" type="sibTrans" cxnId="{92FB8793-67AC-4586-BD33-E92CBF18AD53}">
      <dgm:prSet/>
      <dgm:spPr/>
    </dgm:pt>
    <dgm:pt modelId="{F6695ACE-99FA-40F6-AEB2-EB8BCD85AC53}" type="parTrans" cxnId="{92FB8793-67AC-4586-BD33-E92CBF18AD53}">
      <dgm:prSet/>
      <dgm:spPr/>
    </dgm:pt>
    <dgm:pt modelId="{812F39FC-2D1E-4DD1-A1A6-C7F9287A4AAB}" type="pres">
      <dgm:prSet presAssocID="{2EFB202A-8611-4DDC-831D-D12EB67B6CF7}" presName="Name0" presStyleCnt="0">
        <dgm:presLayoutVars>
          <dgm:dir/>
          <dgm:animLvl val="lvl"/>
          <dgm:resizeHandles val="exact"/>
        </dgm:presLayoutVars>
      </dgm:prSet>
      <dgm:spPr/>
      <dgm:t>
        <a:bodyPr/>
        <a:lstStyle/>
        <a:p>
          <a:endParaRPr lang="en-US"/>
        </a:p>
      </dgm:t>
    </dgm:pt>
    <dgm:pt modelId="{9D229B28-27DF-4F48-9365-71461D4B85A7}" type="pres">
      <dgm:prSet presAssocID="{640CA9BD-09C1-4472-8DAC-0F150EC5E678}" presName="boxAndChildren" presStyleCnt="0"/>
      <dgm:spPr/>
    </dgm:pt>
    <dgm:pt modelId="{3638959C-F234-4237-AEC1-8FACEEA86225}" type="pres">
      <dgm:prSet presAssocID="{640CA9BD-09C1-4472-8DAC-0F150EC5E678}" presName="parentTextBox" presStyleLbl="node1" presStyleIdx="0" presStyleCnt="3" custLinFactNeighborY="-8385"/>
      <dgm:spPr/>
      <dgm:t>
        <a:bodyPr/>
        <a:lstStyle/>
        <a:p>
          <a:endParaRPr lang="en-US"/>
        </a:p>
      </dgm:t>
    </dgm:pt>
    <dgm:pt modelId="{37BEDB8D-657F-4E60-A959-40111228C579}" type="pres">
      <dgm:prSet presAssocID="{E32C8F87-086C-44F0-9FC8-9D4ACE797480}" presName="sp" presStyleCnt="0"/>
      <dgm:spPr/>
    </dgm:pt>
    <dgm:pt modelId="{E20F2F99-5963-42B4-80BF-C95259AA302C}" type="pres">
      <dgm:prSet presAssocID="{4C351D3C-2B52-48FB-A944-3554F3E85136}" presName="arrowAndChildren" presStyleCnt="0"/>
      <dgm:spPr/>
    </dgm:pt>
    <dgm:pt modelId="{03B903F9-F921-4FC9-935B-F88F3B4D9502}" type="pres">
      <dgm:prSet presAssocID="{4C351D3C-2B52-48FB-A944-3554F3E85136}" presName="parentTextArrow" presStyleLbl="node1" presStyleIdx="1" presStyleCnt="3"/>
      <dgm:spPr/>
      <dgm:t>
        <a:bodyPr/>
        <a:lstStyle/>
        <a:p>
          <a:endParaRPr lang="en-US"/>
        </a:p>
      </dgm:t>
    </dgm:pt>
    <dgm:pt modelId="{7FB80134-CA62-4591-A6BE-C119FEAC14B6}" type="pres">
      <dgm:prSet presAssocID="{630DB5C2-135D-425B-B7D5-1F5FFE12BF3B}" presName="sp" presStyleCnt="0"/>
      <dgm:spPr/>
      <dgm:t>
        <a:bodyPr/>
        <a:lstStyle/>
        <a:p>
          <a:endParaRPr lang="en-US"/>
        </a:p>
      </dgm:t>
    </dgm:pt>
    <dgm:pt modelId="{C4866045-B43B-429F-851C-E58098BA6DB8}" type="pres">
      <dgm:prSet presAssocID="{712EDDD5-F1C9-457B-A81D-F94868058B44}" presName="arrowAndChildren" presStyleCnt="0"/>
      <dgm:spPr/>
      <dgm:t>
        <a:bodyPr/>
        <a:lstStyle/>
        <a:p>
          <a:endParaRPr lang="en-US"/>
        </a:p>
      </dgm:t>
    </dgm:pt>
    <dgm:pt modelId="{D5473CBC-EEC3-408A-B4A6-07882F253A8B}" type="pres">
      <dgm:prSet presAssocID="{712EDDD5-F1C9-457B-A81D-F94868058B44}" presName="parentTextArrow" presStyleLbl="node1" presStyleIdx="2" presStyleCnt="3" custLinFactNeighborY="-15167"/>
      <dgm:spPr/>
      <dgm:t>
        <a:bodyPr/>
        <a:lstStyle/>
        <a:p>
          <a:endParaRPr lang="en-US"/>
        </a:p>
      </dgm:t>
    </dgm:pt>
  </dgm:ptLst>
  <dgm:cxnLst>
    <dgm:cxn modelId="{957C551D-31A8-4286-A3AE-C5928DB663CE}" srcId="{2EFB202A-8611-4DDC-831D-D12EB67B6CF7}" destId="{640CA9BD-09C1-4472-8DAC-0F150EC5E678}" srcOrd="2" destOrd="0" parTransId="{90609DF7-843B-4BEF-A3B5-89270E6B0951}" sibTransId="{67B503AA-82FD-4AA4-8357-3D8B59D6160B}"/>
    <dgm:cxn modelId="{4D111F6B-0B5C-40A7-BA86-973E36B2D8F2}" type="presOf" srcId="{712EDDD5-F1C9-457B-A81D-F94868058B44}" destId="{D5473CBC-EEC3-408A-B4A6-07882F253A8B}" srcOrd="0" destOrd="0" presId="urn:microsoft.com/office/officeart/2005/8/layout/process4"/>
    <dgm:cxn modelId="{308ADAC7-258D-44C5-99C9-C143E8570737}" type="presOf" srcId="{4C351D3C-2B52-48FB-A944-3554F3E85136}" destId="{03B903F9-F921-4FC9-935B-F88F3B4D9502}" srcOrd="0" destOrd="0" presId="urn:microsoft.com/office/officeart/2005/8/layout/process4"/>
    <dgm:cxn modelId="{79EE9E02-BFF5-41D3-86F8-33470970BFCE}" type="presOf" srcId="{2EFB202A-8611-4DDC-831D-D12EB67B6CF7}" destId="{812F39FC-2D1E-4DD1-A1A6-C7F9287A4AAB}" srcOrd="0" destOrd="0" presId="urn:microsoft.com/office/officeart/2005/8/layout/process4"/>
    <dgm:cxn modelId="{392AE56A-6939-469F-BFEC-2DEEC6ABC100}" srcId="{2EFB202A-8611-4DDC-831D-D12EB67B6CF7}" destId="{712EDDD5-F1C9-457B-A81D-F94868058B44}" srcOrd="0" destOrd="0" parTransId="{5E2CC1CB-7E12-4298-9BE5-B8F6683E4161}" sibTransId="{630DB5C2-135D-425B-B7D5-1F5FFE12BF3B}"/>
    <dgm:cxn modelId="{72C6F8F0-2BB0-48A7-9A50-98B57CDD5D07}" type="presOf" srcId="{640CA9BD-09C1-4472-8DAC-0F150EC5E678}" destId="{3638959C-F234-4237-AEC1-8FACEEA86225}" srcOrd="0" destOrd="0" presId="urn:microsoft.com/office/officeart/2005/8/layout/process4"/>
    <dgm:cxn modelId="{92FB8793-67AC-4586-BD33-E92CBF18AD53}" srcId="{2EFB202A-8611-4DDC-831D-D12EB67B6CF7}" destId="{4C351D3C-2B52-48FB-A944-3554F3E85136}" srcOrd="1" destOrd="0" parTransId="{F6695ACE-99FA-40F6-AEB2-EB8BCD85AC53}" sibTransId="{E32C8F87-086C-44F0-9FC8-9D4ACE797480}"/>
    <dgm:cxn modelId="{6587E20F-F2E3-4F73-8C2E-9C8B96C15CA3}" type="presParOf" srcId="{812F39FC-2D1E-4DD1-A1A6-C7F9287A4AAB}" destId="{9D229B28-27DF-4F48-9365-71461D4B85A7}" srcOrd="0" destOrd="0" presId="urn:microsoft.com/office/officeart/2005/8/layout/process4"/>
    <dgm:cxn modelId="{3B421748-EA95-4099-A4AB-763861B7360B}" type="presParOf" srcId="{9D229B28-27DF-4F48-9365-71461D4B85A7}" destId="{3638959C-F234-4237-AEC1-8FACEEA86225}" srcOrd="0" destOrd="0" presId="urn:microsoft.com/office/officeart/2005/8/layout/process4"/>
    <dgm:cxn modelId="{623B0CA0-2C0E-4C0A-BC6E-33CD07D189E7}" type="presParOf" srcId="{812F39FC-2D1E-4DD1-A1A6-C7F9287A4AAB}" destId="{37BEDB8D-657F-4E60-A959-40111228C579}" srcOrd="1" destOrd="0" presId="urn:microsoft.com/office/officeart/2005/8/layout/process4"/>
    <dgm:cxn modelId="{CDEB54A1-E76E-4B8C-B0C5-D1BBD144ACB8}" type="presParOf" srcId="{812F39FC-2D1E-4DD1-A1A6-C7F9287A4AAB}" destId="{E20F2F99-5963-42B4-80BF-C95259AA302C}" srcOrd="2" destOrd="0" presId="urn:microsoft.com/office/officeart/2005/8/layout/process4"/>
    <dgm:cxn modelId="{BC04B732-2DC8-4DBB-AB8C-5C51A5F80CFF}" type="presParOf" srcId="{E20F2F99-5963-42B4-80BF-C95259AA302C}" destId="{03B903F9-F921-4FC9-935B-F88F3B4D9502}" srcOrd="0" destOrd="0" presId="urn:microsoft.com/office/officeart/2005/8/layout/process4"/>
    <dgm:cxn modelId="{6D5A561E-9AED-4BD0-B61C-B210C294197C}" type="presParOf" srcId="{812F39FC-2D1E-4DD1-A1A6-C7F9287A4AAB}" destId="{7FB80134-CA62-4591-A6BE-C119FEAC14B6}" srcOrd="3" destOrd="0" presId="urn:microsoft.com/office/officeart/2005/8/layout/process4"/>
    <dgm:cxn modelId="{8AA3D574-35B2-4F26-9753-43647056D5BB}" type="presParOf" srcId="{812F39FC-2D1E-4DD1-A1A6-C7F9287A4AAB}" destId="{C4866045-B43B-429F-851C-E58098BA6DB8}" srcOrd="4" destOrd="0" presId="urn:microsoft.com/office/officeart/2005/8/layout/process4"/>
    <dgm:cxn modelId="{8142E2F1-4232-4A86-BD16-A2EE21EFADF1}" type="presParOf" srcId="{C4866045-B43B-429F-851C-E58098BA6DB8}" destId="{D5473CBC-EEC3-408A-B4A6-07882F253A8B}"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38959C-F234-4237-AEC1-8FACEEA86225}">
      <dsp:nvSpPr>
        <dsp:cNvPr id="0" name=""/>
        <dsp:cNvSpPr/>
      </dsp:nvSpPr>
      <dsp:spPr>
        <a:xfrm>
          <a:off x="0" y="3027666"/>
          <a:ext cx="3890010" cy="1021870"/>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solidFill>
            <a:srgbClr val="FF0000"/>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ln>
                <a:noFill/>
              </a:ln>
              <a:solidFill>
                <a:srgbClr val="FF0000"/>
              </a:solidFill>
              <a:latin typeface="Arial Black" panose="020B0A04020102020204" pitchFamily="34" charset="0"/>
            </a:rPr>
            <a:t>COMMUNITY FACILITIES DISTRICTS (CFD’s)</a:t>
          </a:r>
          <a:endParaRPr lang="en-US" sz="1800" kern="1200" dirty="0">
            <a:ln>
              <a:noFill/>
            </a:ln>
            <a:solidFill>
              <a:srgbClr val="FF0000"/>
            </a:solidFill>
            <a:latin typeface="Arial Black" panose="020B0A04020102020204" pitchFamily="34" charset="0"/>
          </a:endParaRPr>
        </a:p>
      </dsp:txBody>
      <dsp:txXfrm>
        <a:off x="0" y="3027666"/>
        <a:ext cx="3890010" cy="1021870"/>
      </dsp:txXfrm>
    </dsp:sp>
    <dsp:sp modelId="{03B903F9-F921-4FC9-935B-F88F3B4D9502}">
      <dsp:nvSpPr>
        <dsp:cNvPr id="0" name=""/>
        <dsp:cNvSpPr/>
      </dsp:nvSpPr>
      <dsp:spPr>
        <a:xfrm rot="10800000">
          <a:off x="0" y="1557040"/>
          <a:ext cx="3890010" cy="1571637"/>
        </a:xfrm>
        <a:prstGeom prst="upArrowCallou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solidFill>
            <a:srgbClr val="FF0000"/>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21336" tIns="21336" rIns="21336" bIns="21336" numCol="1" spcCol="1270" anchor="ctr" anchorCtr="0">
          <a:noAutofit/>
        </a:bodyPr>
        <a:lstStyle/>
        <a:p>
          <a:pPr lvl="0" algn="ctr" defTabSz="133350">
            <a:lnSpc>
              <a:spcPct val="90000"/>
            </a:lnSpc>
            <a:spcBef>
              <a:spcPct val="0"/>
            </a:spcBef>
            <a:spcAft>
              <a:spcPct val="35000"/>
            </a:spcAft>
          </a:pPr>
          <a:endParaRPr lang="en-US" sz="300" kern="1200" dirty="0" smtClean="0">
            <a:ln>
              <a:solidFill>
                <a:srgbClr val="00B050"/>
              </a:solidFill>
            </a:ln>
          </a:endParaRPr>
        </a:p>
        <a:p>
          <a:pPr lvl="0" algn="ctr" defTabSz="133350">
            <a:lnSpc>
              <a:spcPct val="90000"/>
            </a:lnSpc>
            <a:spcBef>
              <a:spcPct val="0"/>
            </a:spcBef>
            <a:spcAft>
              <a:spcPct val="35000"/>
            </a:spcAft>
          </a:pPr>
          <a:r>
            <a:rPr lang="en-US" sz="1800" kern="1200" dirty="0" smtClean="0">
              <a:ln>
                <a:noFill/>
              </a:ln>
              <a:solidFill>
                <a:srgbClr val="FF0000"/>
              </a:solidFill>
              <a:latin typeface="Arial Black" panose="020B0A04020102020204" pitchFamily="34" charset="0"/>
            </a:rPr>
            <a:t>ENHANCED INFRASTRUCTURE FINANCE DISTRICTS (EIFD)</a:t>
          </a:r>
          <a:endParaRPr lang="en-US" sz="1800" kern="1200" dirty="0" smtClean="0">
            <a:ln>
              <a:solidFill>
                <a:srgbClr val="00B050"/>
              </a:solidFill>
            </a:ln>
            <a:solidFill>
              <a:srgbClr val="00B050"/>
            </a:solidFill>
          </a:endParaRPr>
        </a:p>
      </dsp:txBody>
      <dsp:txXfrm rot="10800000">
        <a:off x="0" y="1557040"/>
        <a:ext cx="3890010" cy="1021203"/>
      </dsp:txXfrm>
    </dsp:sp>
    <dsp:sp modelId="{D5473CBC-EEC3-408A-B4A6-07882F253A8B}">
      <dsp:nvSpPr>
        <dsp:cNvPr id="0" name=""/>
        <dsp:cNvSpPr/>
      </dsp:nvSpPr>
      <dsp:spPr>
        <a:xfrm rot="10800000">
          <a:off x="0" y="0"/>
          <a:ext cx="3890010" cy="1571637"/>
        </a:xfrm>
        <a:prstGeom prst="upArrowCallou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solidFill>
            <a:srgbClr val="FF0000"/>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ln>
                <a:noFill/>
              </a:ln>
              <a:solidFill>
                <a:srgbClr val="FF0000"/>
              </a:solidFill>
              <a:latin typeface="Arial Black" panose="020B0A04020102020204" pitchFamily="34" charset="0"/>
            </a:rPr>
            <a:t>PROPERTY BASED IMPROVEMENT DISTRICTS (PBID’s)</a:t>
          </a:r>
          <a:endParaRPr lang="en-US" sz="1800" kern="1200" dirty="0" smtClean="0">
            <a:ln>
              <a:solidFill>
                <a:srgbClr val="00B050"/>
              </a:solidFill>
            </a:ln>
            <a:solidFill>
              <a:srgbClr val="00B050"/>
            </a:solidFill>
          </a:endParaRPr>
        </a:p>
      </dsp:txBody>
      <dsp:txXfrm rot="10800000">
        <a:off x="0" y="0"/>
        <a:ext cx="3890010" cy="1021203"/>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61C5132-FFA3-4B02-9F09-22FCF40EFA74}" type="datetimeFigureOut">
              <a:rPr lang="en-US" smtClean="0"/>
              <a:t>8/22/2017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3C20D7-F8F1-4196-9585-26F31AFC85C9}" type="slidenum">
              <a:rPr lang="en-US" smtClean="0"/>
              <a:t>‹#›</a:t>
            </a:fld>
            <a:endParaRPr lang="en-US"/>
          </a:p>
        </p:txBody>
      </p:sp>
    </p:spTree>
    <p:extLst>
      <p:ext uri="{BB962C8B-B14F-4D97-AF65-F5344CB8AC3E}">
        <p14:creationId xmlns:p14="http://schemas.microsoft.com/office/powerpoint/2010/main" val="41681621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6E42C9-243F-4DC5-AFF6-9D56B5FA9D63}" type="datetimeFigureOut">
              <a:rPr lang="en-US" smtClean="0"/>
              <a:t>8/22/2017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AEC444-603B-4F09-9A06-5917518DD901}" type="slidenum">
              <a:rPr lang="en-US" smtClean="0"/>
              <a:t>‹#›</a:t>
            </a:fld>
            <a:endParaRPr lang="en-US"/>
          </a:p>
        </p:txBody>
      </p:sp>
    </p:spTree>
    <p:extLst>
      <p:ext uri="{BB962C8B-B14F-4D97-AF65-F5344CB8AC3E}">
        <p14:creationId xmlns:p14="http://schemas.microsoft.com/office/powerpoint/2010/main" val="874255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AEC444-603B-4F09-9A06-5917518DD901}" type="slidenum">
              <a:rPr lang="en-US" smtClean="0"/>
              <a:t>1</a:t>
            </a:fld>
            <a:endParaRPr lang="en-US"/>
          </a:p>
        </p:txBody>
      </p:sp>
    </p:spTree>
    <p:extLst>
      <p:ext uri="{BB962C8B-B14F-4D97-AF65-F5344CB8AC3E}">
        <p14:creationId xmlns:p14="http://schemas.microsoft.com/office/powerpoint/2010/main" val="4039154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AEC444-603B-4F09-9A06-5917518DD901}" type="slidenum">
              <a:rPr lang="en-US" smtClean="0"/>
              <a:t>2</a:t>
            </a:fld>
            <a:endParaRPr lang="en-US"/>
          </a:p>
        </p:txBody>
      </p:sp>
    </p:spTree>
    <p:extLst>
      <p:ext uri="{BB962C8B-B14F-4D97-AF65-F5344CB8AC3E}">
        <p14:creationId xmlns:p14="http://schemas.microsoft.com/office/powerpoint/2010/main" val="2994827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notes with 4 points</a:t>
            </a:r>
            <a:endParaRPr lang="en-US" dirty="0"/>
          </a:p>
        </p:txBody>
      </p:sp>
      <p:sp>
        <p:nvSpPr>
          <p:cNvPr id="4" name="Slide Number Placeholder 3"/>
          <p:cNvSpPr>
            <a:spLocks noGrp="1"/>
          </p:cNvSpPr>
          <p:nvPr>
            <p:ph type="sldNum" sz="quarter" idx="10"/>
          </p:nvPr>
        </p:nvSpPr>
        <p:spPr/>
        <p:txBody>
          <a:bodyPr/>
          <a:lstStyle/>
          <a:p>
            <a:fld id="{8DAEC444-603B-4F09-9A06-5917518DD901}" type="slidenum">
              <a:rPr lang="en-US" smtClean="0"/>
              <a:t>6</a:t>
            </a:fld>
            <a:endParaRPr lang="en-US"/>
          </a:p>
        </p:txBody>
      </p:sp>
    </p:spTree>
    <p:extLst>
      <p:ext uri="{BB962C8B-B14F-4D97-AF65-F5344CB8AC3E}">
        <p14:creationId xmlns:p14="http://schemas.microsoft.com/office/powerpoint/2010/main" val="17532046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AEC444-603B-4F09-9A06-5917518DD901}" type="slidenum">
              <a:rPr lang="en-US" smtClean="0"/>
              <a:t>8</a:t>
            </a:fld>
            <a:endParaRPr lang="en-US"/>
          </a:p>
        </p:txBody>
      </p:sp>
    </p:spTree>
    <p:extLst>
      <p:ext uri="{BB962C8B-B14F-4D97-AF65-F5344CB8AC3E}">
        <p14:creationId xmlns:p14="http://schemas.microsoft.com/office/powerpoint/2010/main" val="1102199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AEC444-603B-4F09-9A06-5917518DD901}" type="slidenum">
              <a:rPr lang="en-US" smtClean="0"/>
              <a:t>10</a:t>
            </a:fld>
            <a:endParaRPr lang="en-US"/>
          </a:p>
        </p:txBody>
      </p:sp>
    </p:spTree>
    <p:extLst>
      <p:ext uri="{BB962C8B-B14F-4D97-AF65-F5344CB8AC3E}">
        <p14:creationId xmlns:p14="http://schemas.microsoft.com/office/powerpoint/2010/main" val="202184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AEC444-603B-4F09-9A06-5917518DD901}" type="slidenum">
              <a:rPr lang="en-US" smtClean="0"/>
              <a:t>11</a:t>
            </a:fld>
            <a:endParaRPr lang="en-US"/>
          </a:p>
        </p:txBody>
      </p:sp>
    </p:spTree>
    <p:extLst>
      <p:ext uri="{BB962C8B-B14F-4D97-AF65-F5344CB8AC3E}">
        <p14:creationId xmlns:p14="http://schemas.microsoft.com/office/powerpoint/2010/main" val="3395232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Remove green box on left. Keep the right side.</a:t>
            </a:r>
            <a:endParaRPr lang="en-US" dirty="0"/>
          </a:p>
        </p:txBody>
      </p:sp>
      <p:sp>
        <p:nvSpPr>
          <p:cNvPr id="4" name="Slide Number Placeholder 3"/>
          <p:cNvSpPr>
            <a:spLocks noGrp="1"/>
          </p:cNvSpPr>
          <p:nvPr>
            <p:ph type="sldNum" sz="quarter" idx="10"/>
          </p:nvPr>
        </p:nvSpPr>
        <p:spPr/>
        <p:txBody>
          <a:bodyPr/>
          <a:lstStyle/>
          <a:p>
            <a:fld id="{8DAEC444-603B-4F09-9A06-5917518DD901}" type="slidenum">
              <a:rPr lang="en-US" smtClean="0"/>
              <a:t>14</a:t>
            </a:fld>
            <a:endParaRPr lang="en-US"/>
          </a:p>
        </p:txBody>
      </p:sp>
    </p:spTree>
    <p:extLst>
      <p:ext uri="{BB962C8B-B14F-4D97-AF65-F5344CB8AC3E}">
        <p14:creationId xmlns:p14="http://schemas.microsoft.com/office/powerpoint/2010/main" val="2033033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AEC444-603B-4F09-9A06-5917518DD901}" type="slidenum">
              <a:rPr lang="en-US" smtClean="0"/>
              <a:t>17</a:t>
            </a:fld>
            <a:endParaRPr lang="en-US"/>
          </a:p>
        </p:txBody>
      </p:sp>
    </p:spTree>
    <p:extLst>
      <p:ext uri="{BB962C8B-B14F-4D97-AF65-F5344CB8AC3E}">
        <p14:creationId xmlns:p14="http://schemas.microsoft.com/office/powerpoint/2010/main" val="33417467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p:cNvSpPr/>
          <p:nvPr/>
        </p:nvSpPr>
        <p:spPr bwMode="invGray">
          <a:xfrm>
            <a:off x="0" y="3936697"/>
            <a:ext cx="12192000" cy="2103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38201" y="4114800"/>
            <a:ext cx="10515598" cy="1158446"/>
          </a:xfrm>
        </p:spPr>
        <p:txBody>
          <a:bodyPr anchor="b">
            <a:normAutofit/>
          </a:bodyPr>
          <a:lstStyle>
            <a:lvl1pPr algn="l">
              <a:defRPr sz="52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38201" y="5338170"/>
            <a:ext cx="10515598" cy="474836"/>
          </a:xfrm>
        </p:spPr>
        <p:txBody>
          <a:bodyPr/>
          <a:lstStyle>
            <a:lvl1pPr marL="0" indent="0" algn="l">
              <a:spcBef>
                <a:spcPts val="0"/>
              </a:spcBef>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630729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3"/>
          <p:cNvSpPr>
            <a:spLocks noGrp="1"/>
          </p:cNvSpPr>
          <p:nvPr>
            <p:ph type="ftr" sz="quarter" idx="11"/>
          </p:nvPr>
        </p:nvSpPr>
        <p:spPr/>
        <p:txBody>
          <a:bodyPr/>
          <a:lstStyle/>
          <a:p>
            <a:endParaRPr lang="en-US"/>
          </a:p>
        </p:txBody>
      </p:sp>
      <p:sp>
        <p:nvSpPr>
          <p:cNvPr id="4" name="Date Placeholder 4"/>
          <p:cNvSpPr>
            <a:spLocks noGrp="1"/>
          </p:cNvSpPr>
          <p:nvPr>
            <p:ph type="dt" sz="half" idx="10"/>
          </p:nvPr>
        </p:nvSpPr>
        <p:spPr/>
        <p:txBody>
          <a:bodyPr/>
          <a:lstStyle/>
          <a:p>
            <a:fld id="{B0FE2824-C2A0-4931-BB32-60B24BDBB3CC}" type="datetimeFigureOut">
              <a:rPr lang="en-US" smtClean="0"/>
              <a:t>8/22/2017</a:t>
            </a:fld>
            <a:endParaRPr lang="en-US"/>
          </a:p>
        </p:txBody>
      </p:sp>
      <p:sp>
        <p:nvSpPr>
          <p:cNvPr id="6" name="Slide Number Placeholder 5"/>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787557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41693" y="365125"/>
            <a:ext cx="1600200" cy="5811838"/>
          </a:xfrm>
        </p:spPr>
        <p:txBody>
          <a:bodyPr vert="eaVert"/>
          <a:lstStyle>
            <a:lvl1pP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85344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3"/>
          <p:cNvSpPr>
            <a:spLocks noGrp="1"/>
          </p:cNvSpPr>
          <p:nvPr>
            <p:ph type="ftr" sz="quarter" idx="11"/>
          </p:nvPr>
        </p:nvSpPr>
        <p:spPr/>
        <p:txBody>
          <a:bodyPr/>
          <a:lstStyle/>
          <a:p>
            <a:endParaRPr lang="en-US"/>
          </a:p>
        </p:txBody>
      </p:sp>
      <p:sp>
        <p:nvSpPr>
          <p:cNvPr id="4" name="Date Placeholder 4"/>
          <p:cNvSpPr>
            <a:spLocks noGrp="1"/>
          </p:cNvSpPr>
          <p:nvPr>
            <p:ph type="dt" sz="half" idx="10"/>
          </p:nvPr>
        </p:nvSpPr>
        <p:spPr/>
        <p:txBody>
          <a:bodyPr/>
          <a:lstStyle/>
          <a:p>
            <a:fld id="{B0FE2824-C2A0-4931-BB32-60B24BDBB3CC}" type="datetimeFigureOut">
              <a:rPr lang="en-US" smtClean="0"/>
              <a:t>8/22/2017</a:t>
            </a:fld>
            <a:endParaRPr lang="en-US"/>
          </a:p>
        </p:txBody>
      </p:sp>
      <p:sp>
        <p:nvSpPr>
          <p:cNvPr id="6" name="Slide Number Placeholder 5"/>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770254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3"/>
          <p:cNvSpPr>
            <a:spLocks noGrp="1"/>
          </p:cNvSpPr>
          <p:nvPr>
            <p:ph type="ftr" sz="quarter" idx="11"/>
          </p:nvPr>
        </p:nvSpPr>
        <p:spPr/>
        <p:txBody>
          <a:bodyPr/>
          <a:lstStyle/>
          <a:p>
            <a:endParaRPr lang="en-US" dirty="0"/>
          </a:p>
        </p:txBody>
      </p:sp>
      <p:sp>
        <p:nvSpPr>
          <p:cNvPr id="4" name="Date Placeholder 4"/>
          <p:cNvSpPr>
            <a:spLocks noGrp="1"/>
          </p:cNvSpPr>
          <p:nvPr>
            <p:ph type="dt" sz="half" idx="10"/>
          </p:nvPr>
        </p:nvSpPr>
        <p:spPr/>
        <p:txBody>
          <a:bodyPr/>
          <a:lstStyle/>
          <a:p>
            <a:fld id="{B0FE2824-C2A0-4931-BB32-60B24BDBB3CC}" type="datetimeFigureOut">
              <a:rPr lang="en-US" smtClean="0"/>
              <a:t>8/22/2017</a:t>
            </a:fld>
            <a:endParaRPr lang="en-US"/>
          </a:p>
        </p:txBody>
      </p:sp>
      <p:sp>
        <p:nvSpPr>
          <p:cNvPr id="6" name="Slide Number Placeholder 5"/>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215576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bwMode="ltGray">
          <a:xfrm>
            <a:off x="0" y="3276600"/>
            <a:ext cx="12192000" cy="27632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1248" y="3429000"/>
            <a:ext cx="9601200" cy="1838519"/>
          </a:xfrm>
        </p:spPr>
        <p:txBody>
          <a:bodyPr anchor="b">
            <a:normAutofit/>
          </a:bodyPr>
          <a:lstStyle>
            <a:lvl1pPr>
              <a:defRPr sz="520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41248" y="5340096"/>
            <a:ext cx="9601200" cy="475488"/>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1917355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45224"/>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029200" cy="4351338"/>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24600" y="1825625"/>
            <a:ext cx="5029200" cy="4351338"/>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4"/>
          <p:cNvSpPr>
            <a:spLocks noGrp="1"/>
          </p:cNvSpPr>
          <p:nvPr>
            <p:ph type="ftr" sz="quarter" idx="11"/>
          </p:nvPr>
        </p:nvSpPr>
        <p:spPr/>
        <p:txBody>
          <a:bodyPr/>
          <a:lstStyle/>
          <a:p>
            <a:endParaRPr lang="en-US"/>
          </a:p>
        </p:txBody>
      </p:sp>
      <p:sp>
        <p:nvSpPr>
          <p:cNvPr id="5" name="Date Placeholder 5"/>
          <p:cNvSpPr>
            <a:spLocks noGrp="1"/>
          </p:cNvSpPr>
          <p:nvPr>
            <p:ph type="dt" sz="half" idx="10"/>
          </p:nvPr>
        </p:nvSpPr>
        <p:spPr/>
        <p:txBody>
          <a:bodyPr/>
          <a:lstStyle/>
          <a:p>
            <a:fld id="{B0FE2824-C2A0-4931-BB32-60B24BDBB3CC}" type="datetimeFigureOut">
              <a:rPr lang="en-US" smtClean="0"/>
              <a:t>8/22/2017</a:t>
            </a:fld>
            <a:endParaRPr lang="en-US"/>
          </a:p>
        </p:txBody>
      </p:sp>
      <p:sp>
        <p:nvSpPr>
          <p:cNvPr id="7" name="Slide Number Placeholder 6"/>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963172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828800"/>
            <a:ext cx="5029200" cy="685800"/>
          </a:xfrm>
        </p:spPr>
        <p:txBody>
          <a:bodyPr anchor="ctr">
            <a:normAutofit/>
          </a:bodyPr>
          <a:lstStyle>
            <a:lvl1pPr marL="0" indent="0">
              <a:spcBef>
                <a:spcPts val="100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14600"/>
            <a:ext cx="5029200" cy="3675063"/>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26188" y="1828800"/>
            <a:ext cx="5029200" cy="685800"/>
          </a:xfrm>
        </p:spPr>
        <p:txBody>
          <a:bodyPr anchor="ctr">
            <a:normAutofit/>
          </a:bodyPr>
          <a:lstStyle>
            <a:lvl1pPr marL="0" indent="0">
              <a:spcBef>
                <a:spcPts val="100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26188" y="2514600"/>
            <a:ext cx="5029200" cy="3675063"/>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6"/>
          <p:cNvSpPr>
            <a:spLocks noGrp="1"/>
          </p:cNvSpPr>
          <p:nvPr>
            <p:ph type="ftr" sz="quarter" idx="11"/>
          </p:nvPr>
        </p:nvSpPr>
        <p:spPr/>
        <p:txBody>
          <a:bodyPr/>
          <a:lstStyle/>
          <a:p>
            <a:endParaRPr lang="en-US"/>
          </a:p>
        </p:txBody>
      </p:sp>
      <p:sp>
        <p:nvSpPr>
          <p:cNvPr id="7" name="Date Placeholder 7"/>
          <p:cNvSpPr>
            <a:spLocks noGrp="1"/>
          </p:cNvSpPr>
          <p:nvPr>
            <p:ph type="dt" sz="half" idx="10"/>
          </p:nvPr>
        </p:nvSpPr>
        <p:spPr/>
        <p:txBody>
          <a:bodyPr/>
          <a:lstStyle/>
          <a:p>
            <a:fld id="{B0FE2824-C2A0-4931-BB32-60B24BDBB3CC}" type="datetimeFigureOut">
              <a:rPr lang="en-US" smtClean="0"/>
              <a:t>8/22/2017</a:t>
            </a:fld>
            <a:endParaRPr lang="en-US"/>
          </a:p>
        </p:txBody>
      </p:sp>
      <p:sp>
        <p:nvSpPr>
          <p:cNvPr id="9" name="Slide Number Placeholder 8"/>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1447994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2"/>
          <p:cNvSpPr>
            <a:spLocks noGrp="1"/>
          </p:cNvSpPr>
          <p:nvPr>
            <p:ph type="ftr" sz="quarter" idx="11"/>
          </p:nvPr>
        </p:nvSpPr>
        <p:spPr/>
        <p:txBody>
          <a:bodyPr/>
          <a:lstStyle/>
          <a:p>
            <a:endParaRPr lang="en-US"/>
          </a:p>
        </p:txBody>
      </p:sp>
      <p:sp>
        <p:nvSpPr>
          <p:cNvPr id="3" name="Date Placeholder 3"/>
          <p:cNvSpPr>
            <a:spLocks noGrp="1"/>
          </p:cNvSpPr>
          <p:nvPr>
            <p:ph type="dt" sz="half" idx="10"/>
          </p:nvPr>
        </p:nvSpPr>
        <p:spPr/>
        <p:txBody>
          <a:bodyPr/>
          <a:lstStyle/>
          <a:p>
            <a:fld id="{B0FE2824-C2A0-4931-BB32-60B24BDBB3CC}" type="datetimeFigureOut">
              <a:rPr lang="en-US" smtClean="0"/>
              <a:t>8/22/2017</a:t>
            </a:fld>
            <a:endParaRPr lang="en-US"/>
          </a:p>
        </p:txBody>
      </p:sp>
      <p:sp>
        <p:nvSpPr>
          <p:cNvPr id="5" name="Slide Number Placeholder 4"/>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95634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1"/>
          <p:cNvSpPr>
            <a:spLocks noGrp="1"/>
          </p:cNvSpPr>
          <p:nvPr>
            <p:ph type="ftr" sz="quarter" idx="11"/>
          </p:nvPr>
        </p:nvSpPr>
        <p:spPr/>
        <p:txBody>
          <a:bodyPr/>
          <a:lstStyle/>
          <a:p>
            <a:endParaRPr lang="en-US"/>
          </a:p>
        </p:txBody>
      </p:sp>
      <p:sp>
        <p:nvSpPr>
          <p:cNvPr id="2" name="Date Placeholder 2"/>
          <p:cNvSpPr>
            <a:spLocks noGrp="1"/>
          </p:cNvSpPr>
          <p:nvPr>
            <p:ph type="dt" sz="half" idx="10"/>
          </p:nvPr>
        </p:nvSpPr>
        <p:spPr/>
        <p:txBody>
          <a:bodyPr/>
          <a:lstStyle/>
          <a:p>
            <a:fld id="{B0FE2824-C2A0-4931-BB32-60B24BDBB3CC}" type="datetimeFigureOut">
              <a:rPr lang="en-US" smtClean="0"/>
              <a:t>8/22/2017</a:t>
            </a:fld>
            <a:endParaRPr lang="en-US"/>
          </a:p>
        </p:txBody>
      </p:sp>
      <p:sp>
        <p:nvSpPr>
          <p:cNvPr id="4" name="Slide Number Placeholder 3"/>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667301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24800" y="1524000"/>
            <a:ext cx="3429000" cy="1905000"/>
          </a:xfrm>
        </p:spPr>
        <p:txBody>
          <a:bodyPr anchor="b">
            <a:normAutofit/>
          </a:bodyPr>
          <a:lstStyle>
            <a:lvl1pPr>
              <a:defRPr sz="3400"/>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400800" cy="52578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924800" y="3581400"/>
            <a:ext cx="3429000" cy="1828800"/>
          </a:xfrm>
        </p:spPr>
        <p:txBody>
          <a:bodyPr/>
          <a:lstStyle>
            <a:lvl1pPr marL="0" indent="0">
              <a:spcBef>
                <a:spcPts val="10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Footer Placeholder 4"/>
          <p:cNvSpPr>
            <a:spLocks noGrp="1"/>
          </p:cNvSpPr>
          <p:nvPr>
            <p:ph type="ftr" sz="quarter" idx="11"/>
          </p:nvPr>
        </p:nvSpPr>
        <p:spPr/>
        <p:txBody>
          <a:bodyPr/>
          <a:lstStyle/>
          <a:p>
            <a:endParaRPr lang="en-US"/>
          </a:p>
        </p:txBody>
      </p:sp>
      <p:sp>
        <p:nvSpPr>
          <p:cNvPr id="5" name="Date Placeholder 5"/>
          <p:cNvSpPr>
            <a:spLocks noGrp="1"/>
          </p:cNvSpPr>
          <p:nvPr>
            <p:ph type="dt" sz="half" idx="10"/>
          </p:nvPr>
        </p:nvSpPr>
        <p:spPr/>
        <p:txBody>
          <a:bodyPr/>
          <a:lstStyle/>
          <a:p>
            <a:fld id="{B0FE2824-C2A0-4931-BB32-60B24BDBB3CC}" type="datetimeFigureOut">
              <a:rPr lang="en-US" smtClean="0"/>
              <a:t>8/22/2017</a:t>
            </a:fld>
            <a:endParaRPr lang="en-US"/>
          </a:p>
        </p:txBody>
      </p:sp>
      <p:sp>
        <p:nvSpPr>
          <p:cNvPr id="7" name="Slide Number Placeholder 6"/>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978961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24800" y="1527048"/>
            <a:ext cx="3429000" cy="1901952"/>
          </a:xfrm>
        </p:spPr>
        <p:txBody>
          <a:bodyPr anchor="b">
            <a:normAutofit/>
          </a:bodyPr>
          <a:lstStyle>
            <a:lvl1pPr>
              <a:defRPr sz="3400"/>
            </a:lvl1pPr>
          </a:lstStyle>
          <a:p>
            <a:r>
              <a:rPr lang="en-US" smtClean="0"/>
              <a:t>Click to edit Master title style</a:t>
            </a:r>
            <a:endParaRPr lang="en-US" dirty="0"/>
          </a:p>
        </p:txBody>
      </p:sp>
      <p:sp>
        <p:nvSpPr>
          <p:cNvPr id="3" name="Picture Placeholder 2" descr="An empty placeholder to add an image. Click on the placeholder and select the image that you wish to add"/>
          <p:cNvSpPr>
            <a:spLocks noGrp="1"/>
          </p:cNvSpPr>
          <p:nvPr>
            <p:ph type="pic" idx="1"/>
          </p:nvPr>
        </p:nvSpPr>
        <p:spPr>
          <a:xfrm>
            <a:off x="838198" y="685800"/>
            <a:ext cx="6400800" cy="5257800"/>
          </a:xfrm>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7924800" y="3581400"/>
            <a:ext cx="3428999" cy="1828800"/>
          </a:xfrm>
        </p:spPr>
        <p:txBody>
          <a:bodyPr/>
          <a:lstStyle>
            <a:lvl1pPr marL="0" indent="0">
              <a:spcBef>
                <a:spcPts val="10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Footer Placeholder 4"/>
          <p:cNvSpPr>
            <a:spLocks noGrp="1"/>
          </p:cNvSpPr>
          <p:nvPr>
            <p:ph type="ftr" sz="quarter" idx="11"/>
          </p:nvPr>
        </p:nvSpPr>
        <p:spPr/>
        <p:txBody>
          <a:bodyPr/>
          <a:lstStyle/>
          <a:p>
            <a:endParaRPr lang="en-US"/>
          </a:p>
        </p:txBody>
      </p:sp>
      <p:sp>
        <p:nvSpPr>
          <p:cNvPr id="5" name="Date Placeholder 5"/>
          <p:cNvSpPr>
            <a:spLocks noGrp="1"/>
          </p:cNvSpPr>
          <p:nvPr>
            <p:ph type="dt" sz="half" idx="10"/>
          </p:nvPr>
        </p:nvSpPr>
        <p:spPr/>
        <p:txBody>
          <a:bodyPr/>
          <a:lstStyle/>
          <a:p>
            <a:fld id="{B0FE2824-C2A0-4931-BB32-60B24BDBB3CC}" type="datetimeFigureOut">
              <a:rPr lang="en-US" smtClean="0"/>
              <a:t>8/22/2017</a:t>
            </a:fld>
            <a:endParaRPr lang="en-US"/>
          </a:p>
        </p:txBody>
      </p:sp>
      <p:sp>
        <p:nvSpPr>
          <p:cNvPr id="7" name="Slide Number Placeholder 6"/>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225279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bwMode="invGray">
          <a:xfrm>
            <a:off x="0" y="6492239"/>
            <a:ext cx="12188825" cy="36576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6"/>
            <a:ext cx="10515600" cy="114522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3"/>
          <p:cNvSpPr>
            <a:spLocks noGrp="1"/>
          </p:cNvSpPr>
          <p:nvPr>
            <p:ph type="ftr" sz="quarter" idx="3"/>
          </p:nvPr>
        </p:nvSpPr>
        <p:spPr>
          <a:xfrm>
            <a:off x="381000" y="6549715"/>
            <a:ext cx="8442158" cy="229237"/>
          </a:xfrm>
          <a:prstGeom prst="rect">
            <a:avLst/>
          </a:prstGeom>
        </p:spPr>
        <p:txBody>
          <a:bodyPr vert="horz" lIns="91440" tIns="45720" rIns="91440" bIns="45720" rtlCol="0" anchor="ctr"/>
          <a:lstStyle>
            <a:lvl1pPr algn="l">
              <a:defRPr sz="1100">
                <a:solidFill>
                  <a:schemeClr val="bg1">
                    <a:lumMod val="40000"/>
                    <a:lumOff val="60000"/>
                  </a:schemeClr>
                </a:solidFill>
              </a:defRPr>
            </a:lvl1pPr>
          </a:lstStyle>
          <a:p>
            <a:endParaRPr lang="en-US" dirty="0"/>
          </a:p>
        </p:txBody>
      </p:sp>
      <p:sp>
        <p:nvSpPr>
          <p:cNvPr id="4" name="Date Placeholder 4"/>
          <p:cNvSpPr>
            <a:spLocks noGrp="1"/>
          </p:cNvSpPr>
          <p:nvPr>
            <p:ph type="dt" sz="half" idx="2"/>
          </p:nvPr>
        </p:nvSpPr>
        <p:spPr>
          <a:xfrm>
            <a:off x="9685939" y="6549715"/>
            <a:ext cx="1667860" cy="229237"/>
          </a:xfrm>
          <a:prstGeom prst="rect">
            <a:avLst/>
          </a:prstGeom>
        </p:spPr>
        <p:txBody>
          <a:bodyPr vert="horz" lIns="91440" tIns="45720" rIns="91440" bIns="45720" rtlCol="0" anchor="ctr"/>
          <a:lstStyle>
            <a:lvl1pPr algn="r">
              <a:defRPr sz="1100">
                <a:solidFill>
                  <a:schemeClr val="bg1">
                    <a:lumMod val="40000"/>
                    <a:lumOff val="60000"/>
                  </a:schemeClr>
                </a:solidFill>
              </a:defRPr>
            </a:lvl1pPr>
          </a:lstStyle>
          <a:p>
            <a:fld id="{B0FE2824-C2A0-4931-BB32-60B24BDBB3CC}" type="datetimeFigureOut">
              <a:rPr lang="en-US" smtClean="0"/>
              <a:pPr/>
              <a:t>8/22/2017</a:t>
            </a:fld>
            <a:endParaRPr lang="en-US"/>
          </a:p>
        </p:txBody>
      </p:sp>
      <p:sp>
        <p:nvSpPr>
          <p:cNvPr id="6" name="Slide Number Placeholder 5"/>
          <p:cNvSpPr>
            <a:spLocks noGrp="1"/>
          </p:cNvSpPr>
          <p:nvPr>
            <p:ph type="sldNum" sz="quarter" idx="4"/>
          </p:nvPr>
        </p:nvSpPr>
        <p:spPr>
          <a:xfrm>
            <a:off x="11353799" y="6549715"/>
            <a:ext cx="446361" cy="229237"/>
          </a:xfrm>
          <a:prstGeom prst="rect">
            <a:avLst/>
          </a:prstGeom>
        </p:spPr>
        <p:txBody>
          <a:bodyPr vert="horz" lIns="91440" tIns="45720" rIns="91440" bIns="45720" rtlCol="0" anchor="ctr"/>
          <a:lstStyle>
            <a:lvl1pPr algn="r">
              <a:defRPr sz="1100">
                <a:solidFill>
                  <a:schemeClr val="bg1">
                    <a:lumMod val="40000"/>
                    <a:lumOff val="60000"/>
                  </a:schemeClr>
                </a:solidFill>
              </a:defRPr>
            </a:lvl1pPr>
          </a:lstStyle>
          <a:p>
            <a:fld id="{B13333A4-2EF1-4B79-B68C-AB20E66B4822}" type="slidenum">
              <a:rPr lang="en-US" smtClean="0"/>
              <a:pPr/>
              <a:t>‹#›</a:t>
            </a:fld>
            <a:endParaRPr lang="en-US"/>
          </a:p>
        </p:txBody>
      </p:sp>
    </p:spTree>
    <p:extLst>
      <p:ext uri="{BB962C8B-B14F-4D97-AF65-F5344CB8AC3E}">
        <p14:creationId xmlns:p14="http://schemas.microsoft.com/office/powerpoint/2010/main" val="115587165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4.xml"/><Relationship Id="rId1" Type="http://schemas.openxmlformats.org/officeDocument/2006/relationships/video" Target="https://www.youtube.com/embed/ptiYfi2RtE4" TargetMode="External"/></Relationships>
</file>

<file path=ppt/slides/_rels/slide1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1.pn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video" Target="https://www.youtube.com/embed/9WICLCbe8GE"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429000"/>
            <a:ext cx="12268200" cy="1600200"/>
          </a:xfrm>
        </p:spPr>
        <p:txBody>
          <a:bodyPr>
            <a:noAutofit/>
          </a:bodyPr>
          <a:lstStyle/>
          <a:p>
            <a:r>
              <a:rPr lang="en-US" sz="5000" dirty="0" smtClean="0">
                <a:solidFill>
                  <a:srgbClr val="FFFF00"/>
                </a:solidFill>
                <a:latin typeface="Broadway" panose="04040905080B02020502" pitchFamily="82" charset="0"/>
              </a:rPr>
              <a:t>Economic Development</a:t>
            </a:r>
            <a:endParaRPr lang="en-US" sz="5000" dirty="0">
              <a:solidFill>
                <a:srgbClr val="FFFF00"/>
              </a:solidFill>
              <a:latin typeface="Broadway" panose="04040905080B02020502" pitchFamily="82" charset="0"/>
            </a:endParaRPr>
          </a:p>
        </p:txBody>
      </p:sp>
      <p:sp>
        <p:nvSpPr>
          <p:cNvPr id="3" name="Subtitle 2"/>
          <p:cNvSpPr>
            <a:spLocks noGrp="1"/>
          </p:cNvSpPr>
          <p:nvPr>
            <p:ph type="subTitle" idx="1"/>
          </p:nvPr>
        </p:nvSpPr>
        <p:spPr>
          <a:xfrm>
            <a:off x="0" y="5181600"/>
            <a:ext cx="12192000" cy="914400"/>
          </a:xfrm>
        </p:spPr>
        <p:txBody>
          <a:bodyPr>
            <a:normAutofit fontScale="47500" lnSpcReduction="20000"/>
          </a:bodyPr>
          <a:lstStyle/>
          <a:p>
            <a:endParaRPr lang="en-US" b="1" dirty="0" smtClean="0">
              <a:solidFill>
                <a:srgbClr val="FFC000"/>
              </a:solidFill>
            </a:endParaRPr>
          </a:p>
          <a:p>
            <a:pPr algn="ctr"/>
            <a:r>
              <a:rPr lang="en-US" sz="5900" b="1" dirty="0" smtClean="0">
                <a:solidFill>
                  <a:srgbClr val="FFC000"/>
                </a:solidFill>
              </a:rPr>
              <a:t>A Toolkit by the </a:t>
            </a:r>
            <a:r>
              <a:rPr lang="en-US" sz="5900" b="1" dirty="0" smtClean="0">
                <a:solidFill>
                  <a:srgbClr val="FF0000"/>
                </a:solidFill>
              </a:rPr>
              <a:t>Economic Develop-Mentors</a:t>
            </a:r>
          </a:p>
          <a:p>
            <a:pPr algn="ctr"/>
            <a:endParaRPr lang="en-US" sz="3600" b="1" dirty="0" smtClean="0">
              <a:solidFill>
                <a:srgbClr val="FFC000"/>
              </a:solidFill>
            </a:endParaRPr>
          </a:p>
          <a:p>
            <a:pPr algn="ctr"/>
            <a:r>
              <a:rPr lang="en-US" sz="3600" b="1" dirty="0" smtClean="0">
                <a:solidFill>
                  <a:srgbClr val="FFC000"/>
                </a:solidFill>
              </a:rPr>
              <a:t>2017 Contra Costa County Local Government Leadership Academy</a:t>
            </a:r>
            <a:endParaRPr lang="en-US" sz="3600" b="1" dirty="0">
              <a:solidFill>
                <a:srgbClr val="FFC000"/>
              </a:solidFill>
            </a:endParaRPr>
          </a:p>
        </p:txBody>
      </p:sp>
    </p:spTree>
    <p:extLst>
      <p:ext uri="{BB962C8B-B14F-4D97-AF65-F5344CB8AC3E}">
        <p14:creationId xmlns:p14="http://schemas.microsoft.com/office/powerpoint/2010/main" val="21427291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10"/>
          <p:cNvPicPr>
            <a:picLocks noChangeAspect="1"/>
          </p:cNvPicPr>
          <p:nvPr/>
        </p:nvPicPr>
        <p:blipFill>
          <a:blip r:embed="rId3"/>
          <a:stretch>
            <a:fillRect/>
          </a:stretch>
        </p:blipFill>
        <p:spPr>
          <a:xfrm>
            <a:off x="5512242" y="685800"/>
            <a:ext cx="6548191" cy="5715000"/>
          </a:xfrm>
          <a:prstGeom prst="rect">
            <a:avLst/>
          </a:prstGeom>
        </p:spPr>
      </p:pic>
      <p:sp>
        <p:nvSpPr>
          <p:cNvPr id="6" name="TextBox 5"/>
          <p:cNvSpPr txBox="1"/>
          <p:nvPr/>
        </p:nvSpPr>
        <p:spPr>
          <a:xfrm>
            <a:off x="158946" y="255657"/>
            <a:ext cx="11430000" cy="1723549"/>
          </a:xfrm>
          <a:prstGeom prst="rect">
            <a:avLst/>
          </a:prstGeom>
          <a:noFill/>
        </p:spPr>
        <p:txBody>
          <a:bodyPr wrap="square" rtlCol="0">
            <a:spAutoFit/>
          </a:bodyPr>
          <a:lstStyle/>
          <a:p>
            <a:r>
              <a:rPr lang="en-US" sz="4800" dirty="0" smtClean="0">
                <a:latin typeface="Broadway" panose="04040905080B02020502" pitchFamily="82" charset="0"/>
              </a:rPr>
              <a:t>DEVELOP A DIVERSE MENU</a:t>
            </a:r>
          </a:p>
          <a:p>
            <a:r>
              <a:rPr lang="en-US" dirty="0">
                <a:solidFill>
                  <a:srgbClr val="FFFF00"/>
                </a:solidFill>
                <a:latin typeface="Broadway" panose="04040905080B02020502" pitchFamily="82" charset="0"/>
              </a:rPr>
              <a:t>STEP 3</a:t>
            </a:r>
          </a:p>
          <a:p>
            <a:pPr algn="ctr"/>
            <a:endParaRPr lang="en-US" sz="4000" dirty="0">
              <a:latin typeface="Broadway" panose="04040905080B02020502" pitchFamily="82" charset="0"/>
            </a:endParaRPr>
          </a:p>
        </p:txBody>
      </p:sp>
      <p:sp>
        <p:nvSpPr>
          <p:cNvPr id="9" name="TextBox 8"/>
          <p:cNvSpPr txBox="1"/>
          <p:nvPr/>
        </p:nvSpPr>
        <p:spPr>
          <a:xfrm>
            <a:off x="158946" y="1676400"/>
            <a:ext cx="5512242" cy="3208571"/>
          </a:xfrm>
          <a:prstGeom prst="rect">
            <a:avLst/>
          </a:prstGeom>
          <a:noFill/>
        </p:spPr>
        <p:txBody>
          <a:bodyPr wrap="square" rtlCol="0">
            <a:spAutoFit/>
          </a:bodyPr>
          <a:lstStyle/>
          <a:p>
            <a:pPr marL="285750" indent="-285750" algn="just">
              <a:lnSpc>
                <a:spcPct val="200000"/>
              </a:lnSpc>
              <a:buFont typeface="Arial" panose="020B0604020202020204" pitchFamily="34" charset="0"/>
              <a:buChar char="•"/>
            </a:pPr>
            <a:r>
              <a:rPr lang="en-US" sz="2600" dirty="0" smtClean="0">
                <a:latin typeface="Arial" panose="020B0604020202020204" pitchFamily="34" charset="0"/>
                <a:cs typeface="Arial" panose="020B0604020202020204" pitchFamily="34" charset="0"/>
              </a:rPr>
              <a:t>Neighborhood Improvements</a:t>
            </a:r>
          </a:p>
          <a:p>
            <a:pPr marL="285750" indent="-285750" algn="just">
              <a:lnSpc>
                <a:spcPct val="200000"/>
              </a:lnSpc>
              <a:buFont typeface="Arial" panose="020B0604020202020204" pitchFamily="34" charset="0"/>
              <a:buChar char="•"/>
            </a:pPr>
            <a:r>
              <a:rPr lang="en-US" sz="2600" dirty="0" smtClean="0">
                <a:latin typeface="Arial" panose="020B0604020202020204" pitchFamily="34" charset="0"/>
                <a:cs typeface="Arial" panose="020B0604020202020204" pitchFamily="34" charset="0"/>
              </a:rPr>
              <a:t>Business Improvements</a:t>
            </a:r>
          </a:p>
          <a:p>
            <a:pPr marL="285750" indent="-285750" algn="just">
              <a:lnSpc>
                <a:spcPct val="200000"/>
              </a:lnSpc>
              <a:buFont typeface="Arial" panose="020B0604020202020204" pitchFamily="34" charset="0"/>
              <a:buChar char="•"/>
            </a:pPr>
            <a:r>
              <a:rPr lang="en-US" sz="2600" dirty="0" smtClean="0">
                <a:latin typeface="Arial" panose="020B0604020202020204" pitchFamily="34" charset="0"/>
                <a:cs typeface="Arial" panose="020B0604020202020204" pitchFamily="34" charset="0"/>
              </a:rPr>
              <a:t>New Developments </a:t>
            </a:r>
          </a:p>
          <a:p>
            <a:pPr marL="914400" lvl="1" indent="-457200" algn="just">
              <a:lnSpc>
                <a:spcPct val="150000"/>
              </a:lnSpc>
              <a:buFont typeface="Wingdings" panose="05000000000000000000" pitchFamily="2" charset="2"/>
              <a:buChar char="v"/>
            </a:pPr>
            <a:r>
              <a:rPr lang="en-US" sz="2600" dirty="0" smtClean="0">
                <a:latin typeface="Arial" panose="020B0604020202020204" pitchFamily="34" charset="0"/>
                <a:cs typeface="Arial" panose="020B0604020202020204" pitchFamily="34" charset="0"/>
              </a:rPr>
              <a:t>(Housing &amp; Business)</a:t>
            </a:r>
            <a:endParaRPr lang="en-US" dirty="0" smtClean="0">
              <a:latin typeface="Arial" panose="020B0604020202020204" pitchFamily="34" charset="0"/>
              <a:cs typeface="Arial" panose="020B0604020202020204" pitchFamily="34" charset="0"/>
            </a:endParaRPr>
          </a:p>
          <a:p>
            <a:pPr algn="r">
              <a:lnSpc>
                <a:spcPct val="150000"/>
              </a:lnSpc>
            </a:pPr>
            <a:endParaRPr lang="en-US" sz="500" i="1" dirty="0" smtClean="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46461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10"/>
          <p:cNvPicPr>
            <a:picLocks noChangeAspect="1"/>
          </p:cNvPicPr>
          <p:nvPr/>
        </p:nvPicPr>
        <p:blipFill>
          <a:blip r:embed="rId3"/>
          <a:stretch>
            <a:fillRect/>
          </a:stretch>
        </p:blipFill>
        <p:spPr>
          <a:xfrm>
            <a:off x="5512242" y="685800"/>
            <a:ext cx="6548191" cy="5715000"/>
          </a:xfrm>
          <a:prstGeom prst="rect">
            <a:avLst/>
          </a:prstGeom>
        </p:spPr>
      </p:pic>
      <p:sp>
        <p:nvSpPr>
          <p:cNvPr id="4" name="Rectangle 3"/>
          <p:cNvSpPr/>
          <p:nvPr/>
        </p:nvSpPr>
        <p:spPr>
          <a:xfrm>
            <a:off x="304800" y="301079"/>
            <a:ext cx="3163045" cy="769441"/>
          </a:xfrm>
          <a:prstGeom prst="rect">
            <a:avLst/>
          </a:prstGeom>
        </p:spPr>
        <p:txBody>
          <a:bodyPr wrap="none">
            <a:spAutoFit/>
          </a:bodyPr>
          <a:lstStyle/>
          <a:p>
            <a:r>
              <a:rPr lang="en-US" sz="4400" dirty="0">
                <a:latin typeface="Broadway" panose="04040905080B02020502" pitchFamily="82" charset="0"/>
              </a:rPr>
              <a:t>EXAMPLE</a:t>
            </a:r>
            <a:endParaRPr lang="en-US" dirty="0"/>
          </a:p>
        </p:txBody>
      </p:sp>
      <p:sp>
        <p:nvSpPr>
          <p:cNvPr id="5" name="Content Placeholder 2"/>
          <p:cNvSpPr>
            <a:spLocks noGrp="1"/>
          </p:cNvSpPr>
          <p:nvPr>
            <p:ph idx="1"/>
          </p:nvPr>
        </p:nvSpPr>
        <p:spPr>
          <a:xfrm>
            <a:off x="685800" y="2209800"/>
            <a:ext cx="10744200" cy="3890963"/>
          </a:xfrm>
          <a:noFill/>
          <a:ln>
            <a:noFill/>
          </a:ln>
        </p:spPr>
        <p:style>
          <a:lnRef idx="2">
            <a:schemeClr val="accent2"/>
          </a:lnRef>
          <a:fillRef idx="1">
            <a:schemeClr val="lt1"/>
          </a:fillRef>
          <a:effectRef idx="0">
            <a:schemeClr val="accent2"/>
          </a:effectRef>
          <a:fontRef idx="minor">
            <a:schemeClr val="dk1"/>
          </a:fontRef>
        </p:style>
        <p:txBody>
          <a:bodyPr>
            <a:normAutofit/>
          </a:bodyPr>
          <a:lstStyle/>
          <a:p>
            <a:r>
              <a:rPr lang="en-US" sz="2800" dirty="0" smtClean="0">
                <a:solidFill>
                  <a:schemeClr val="tx1"/>
                </a:solidFill>
                <a:latin typeface="Arial Black" panose="020B0A04020102020204" pitchFamily="34" charset="0"/>
                <a:cs typeface="Arial" panose="020B0604020202020204" pitchFamily="34" charset="0"/>
              </a:rPr>
              <a:t>Promote Increased Sense of Individual and Community Pride - Neighborhood</a:t>
            </a:r>
            <a:endParaRPr lang="en-US" sz="3200" dirty="0" smtClean="0">
              <a:solidFill>
                <a:schemeClr val="tx1"/>
              </a:solidFill>
              <a:latin typeface="Arial Black" panose="020B0A04020102020204" pitchFamily="34" charset="0"/>
              <a:cs typeface="Arial" panose="020B0604020202020204" pitchFamily="34" charset="0"/>
            </a:endParaRPr>
          </a:p>
          <a:p>
            <a:endParaRPr lang="en-US" dirty="0" smtClean="0">
              <a:solidFill>
                <a:schemeClr val="tx1"/>
              </a:solidFill>
              <a:latin typeface="Arial Black" panose="020B0A04020102020204" pitchFamily="34" charset="0"/>
              <a:cs typeface="Arial" panose="020B0604020202020204" pitchFamily="34" charset="0"/>
            </a:endParaRPr>
          </a:p>
          <a:p>
            <a:r>
              <a:rPr lang="en-US" sz="2800" dirty="0" smtClean="0">
                <a:solidFill>
                  <a:schemeClr val="tx1"/>
                </a:solidFill>
                <a:latin typeface="Arial Black" panose="020B0A04020102020204" pitchFamily="34" charset="0"/>
                <a:cs typeface="Arial" panose="020B0604020202020204" pitchFamily="34" charset="0"/>
              </a:rPr>
              <a:t>Create a Strong Business Community that Supports Local Government – Business Improvement</a:t>
            </a:r>
            <a:endParaRPr lang="en-US" sz="3200" dirty="0" smtClean="0">
              <a:solidFill>
                <a:schemeClr val="tx1"/>
              </a:solidFill>
              <a:latin typeface="Arial Black" panose="020B0A04020102020204" pitchFamily="34" charset="0"/>
              <a:cs typeface="Arial" panose="020B0604020202020204" pitchFamily="34" charset="0"/>
            </a:endParaRPr>
          </a:p>
          <a:p>
            <a:endParaRPr lang="en-US" dirty="0" smtClean="0">
              <a:solidFill>
                <a:schemeClr val="tx1"/>
              </a:solidFill>
              <a:latin typeface="Arial Black" panose="020B0A04020102020204" pitchFamily="34" charset="0"/>
              <a:cs typeface="Arial" panose="020B0604020202020204" pitchFamily="34" charset="0"/>
            </a:endParaRPr>
          </a:p>
          <a:p>
            <a:r>
              <a:rPr lang="en-US" sz="2800" dirty="0" smtClean="0">
                <a:solidFill>
                  <a:schemeClr val="tx1"/>
                </a:solidFill>
                <a:latin typeface="Arial Black" panose="020B0A04020102020204" pitchFamily="34" charset="0"/>
                <a:cs typeface="Arial" panose="020B0604020202020204" pitchFamily="34" charset="0"/>
              </a:rPr>
              <a:t>Encourage Live, Work and Play within the Community – Housing &amp; New Business Development</a:t>
            </a:r>
            <a:endParaRPr lang="en-US" sz="2400" dirty="0">
              <a:solidFill>
                <a:schemeClr val="tx1"/>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310884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26"/>
            <a:ext cx="12204980" cy="6867525"/>
          </a:xfrm>
          <a:prstGeom prst="rect">
            <a:avLst/>
          </a:prstGeom>
        </p:spPr>
      </p:pic>
    </p:spTree>
    <p:extLst>
      <p:ext uri="{BB962C8B-B14F-4D97-AF65-F5344CB8AC3E}">
        <p14:creationId xmlns:p14="http://schemas.microsoft.com/office/powerpoint/2010/main" val="420245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tiYfi2RtE4"/>
          <p:cNvPicPr>
            <a:picLocks noRot="1" noChangeAspect="1"/>
          </p:cNvPicPr>
          <p:nvPr>
            <a:videoFile r:link="rId1"/>
          </p:nvPr>
        </p:nvPicPr>
        <p:blipFill>
          <a:blip r:embed="rId3"/>
          <a:stretch>
            <a:fillRect/>
          </a:stretch>
        </p:blipFill>
        <p:spPr>
          <a:xfrm>
            <a:off x="406400" y="228600"/>
            <a:ext cx="11099800" cy="6243638"/>
          </a:xfrm>
          <a:prstGeom prst="rect">
            <a:avLst/>
          </a:prstGeom>
        </p:spPr>
      </p:pic>
    </p:spTree>
    <p:extLst>
      <p:ext uri="{BB962C8B-B14F-4D97-AF65-F5344CB8AC3E}">
        <p14:creationId xmlns:p14="http://schemas.microsoft.com/office/powerpoint/2010/main" val="4292481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a:xfrm>
            <a:off x="201339" y="88266"/>
            <a:ext cx="11734800" cy="6553200"/>
          </a:xfrm>
          <a:solidFill>
            <a:schemeClr val="tx2">
              <a:lumMod val="50000"/>
            </a:schemeClr>
          </a:solidFill>
        </p:spPr>
        <p:txBody>
          <a:bodyPr>
            <a:normAutofit/>
          </a:bodyPr>
          <a:lstStyle/>
          <a:p>
            <a:pPr marL="0" indent="0">
              <a:buNone/>
            </a:pPr>
            <a:r>
              <a:rPr lang="en-US" sz="3600" dirty="0" smtClean="0">
                <a:latin typeface="Broadway" panose="04040905080B02020502" pitchFamily="82" charset="0"/>
              </a:rPr>
              <a:t>EXCITE INVESTORS / CREATIVE FUNDING</a:t>
            </a:r>
          </a:p>
          <a:p>
            <a:pPr marL="0" indent="0">
              <a:buNone/>
            </a:pPr>
            <a:r>
              <a:rPr lang="en-US" sz="1800" dirty="0" smtClean="0">
                <a:solidFill>
                  <a:srgbClr val="FFFF00"/>
                </a:solidFill>
                <a:latin typeface="Broadway" panose="04040905080B02020502" pitchFamily="82" charset="0"/>
              </a:rPr>
              <a:t>STEP 4</a:t>
            </a:r>
            <a:endParaRPr lang="en-US" sz="1800" dirty="0" smtClean="0">
              <a:latin typeface="Broadway" panose="04040905080B02020502" pitchFamily="82" charset="0"/>
            </a:endParaRPr>
          </a:p>
          <a:p>
            <a:pPr marL="0" indent="0" algn="ctr">
              <a:buNone/>
            </a:pPr>
            <a:endParaRPr lang="en-US" sz="3600" dirty="0" smtClean="0">
              <a:latin typeface="Broadway" panose="04040905080B02020502" pitchFamily="82" charset="0"/>
            </a:endParaRPr>
          </a:p>
          <a:p>
            <a:pPr marL="0" indent="0" algn="ctr">
              <a:buNone/>
            </a:pPr>
            <a:endParaRPr lang="en-US" sz="600" dirty="0" smtClean="0">
              <a:ln>
                <a:solidFill>
                  <a:schemeClr val="bg1"/>
                </a:solidFill>
              </a:ln>
              <a:solidFill>
                <a:schemeClr val="bg1"/>
              </a:solidFill>
              <a:latin typeface="Broadway" panose="04040905080B02020502" pitchFamily="82" charset="0"/>
            </a:endParaRPr>
          </a:p>
          <a:p>
            <a:pPr marL="0" indent="0" algn="ctr">
              <a:buNone/>
            </a:pPr>
            <a:endParaRPr lang="en-US" sz="3600" dirty="0" smtClean="0">
              <a:ln>
                <a:solidFill>
                  <a:schemeClr val="bg1"/>
                </a:solidFill>
              </a:ln>
              <a:solidFill>
                <a:schemeClr val="bg1"/>
              </a:solidFill>
              <a:latin typeface="Broadway" panose="04040905080B02020502" pitchFamily="82" charset="0"/>
            </a:endParaRPr>
          </a:p>
        </p:txBody>
      </p:sp>
      <p:pic>
        <p:nvPicPr>
          <p:cNvPr id="3" name="Picture 2"/>
          <p:cNvPicPr>
            <a:picLocks noChangeAspect="1"/>
          </p:cNvPicPr>
          <p:nvPr/>
        </p:nvPicPr>
        <p:blipFill>
          <a:blip r:embed="rId3"/>
          <a:stretch>
            <a:fillRect/>
          </a:stretch>
        </p:blipFill>
        <p:spPr>
          <a:xfrm>
            <a:off x="1884636" y="1711583"/>
            <a:ext cx="8153400" cy="4582569"/>
          </a:xfrm>
          <a:prstGeom prst="rect">
            <a:avLst/>
          </a:prstGeom>
        </p:spPr>
      </p:pic>
      <p:graphicFrame>
        <p:nvGraphicFramePr>
          <p:cNvPr id="6" name="Content Placeholder 2" descr="Segmented process showing 4 steps arranged one below the other and three downward pointing arrows are used to indicate progression from first step to second step and second step to third step and third step to fourth step"/>
          <p:cNvGraphicFramePr>
            <a:graphicFrameLocks noGrp="1"/>
          </p:cNvGraphicFramePr>
          <p:nvPr>
            <p:ph sz="half" idx="2"/>
            <p:extLst>
              <p:ext uri="{D42A27DB-BD31-4B8C-83A1-F6EECF244321}">
                <p14:modId xmlns:p14="http://schemas.microsoft.com/office/powerpoint/2010/main" val="1803876757"/>
              </p:ext>
            </p:extLst>
          </p:nvPr>
        </p:nvGraphicFramePr>
        <p:xfrm>
          <a:off x="4024050" y="1296890"/>
          <a:ext cx="3890010" cy="41359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Rectangle 1"/>
          <p:cNvSpPr/>
          <p:nvPr/>
        </p:nvSpPr>
        <p:spPr>
          <a:xfrm>
            <a:off x="1884636" y="776916"/>
            <a:ext cx="8117928" cy="523220"/>
          </a:xfrm>
          <a:prstGeom prst="rect">
            <a:avLst/>
          </a:prstGeom>
        </p:spPr>
        <p:txBody>
          <a:bodyPr wrap="none">
            <a:spAutoFit/>
          </a:bodyPr>
          <a:lstStyle/>
          <a:p>
            <a:pPr algn="ctr"/>
            <a:r>
              <a:rPr lang="en-US" sz="2800" b="1" i="1" u="sng" dirty="0">
                <a:solidFill>
                  <a:schemeClr val="bg1"/>
                </a:solidFill>
                <a:latin typeface="Arial" panose="020B0604020202020204" pitchFamily="34" charset="0"/>
                <a:cs typeface="Arial" panose="020B0604020202020204" pitchFamily="34" charset="0"/>
              </a:rPr>
              <a:t>Assessment, Improvement &amp; Finance Districts</a:t>
            </a:r>
          </a:p>
        </p:txBody>
      </p:sp>
      <p:sp>
        <p:nvSpPr>
          <p:cNvPr id="10" name="Rectangle 9"/>
          <p:cNvSpPr/>
          <p:nvPr/>
        </p:nvSpPr>
        <p:spPr>
          <a:xfrm>
            <a:off x="7383780" y="5182805"/>
            <a:ext cx="4427220" cy="91352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endParaRPr lang="en-US" sz="1800" kern="1200" dirty="0">
              <a:ln>
                <a:noFill/>
              </a:ln>
              <a:solidFill>
                <a:srgbClr val="FF0000"/>
              </a:solidFill>
              <a:latin typeface="Arial Black" panose="020B0A04020102020204" pitchFamily="34" charset="0"/>
            </a:endParaRPr>
          </a:p>
        </p:txBody>
      </p:sp>
      <p:sp>
        <p:nvSpPr>
          <p:cNvPr id="13" name="Rectangle 12"/>
          <p:cNvSpPr/>
          <p:nvPr/>
        </p:nvSpPr>
        <p:spPr>
          <a:xfrm rot="21108424">
            <a:off x="284091" y="4596454"/>
            <a:ext cx="3530312" cy="800414"/>
          </a:xfrm>
          <a:prstGeom prst="rect">
            <a:avLst/>
          </a:prstGeom>
          <a:ln>
            <a:solidFill>
              <a:srgbClr val="FF0000"/>
            </a:solidFill>
          </a:ln>
        </p:spPr>
        <p:style>
          <a:lnRef idx="0">
            <a:scrgbClr r="0" g="0" b="0"/>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lstStyle/>
          <a:p>
            <a:pPr lvl="0" algn="ctr"/>
            <a:endParaRPr lang="en-US" dirty="0" smtClean="0">
              <a:solidFill>
                <a:srgbClr val="FF0000"/>
              </a:solidFill>
              <a:latin typeface="Arial Black" panose="020B0A04020102020204" pitchFamily="34" charset="0"/>
            </a:endParaRPr>
          </a:p>
          <a:p>
            <a:pPr lvl="0" algn="ctr"/>
            <a:r>
              <a:rPr lang="en-US" dirty="0" smtClean="0">
                <a:solidFill>
                  <a:srgbClr val="FF0000"/>
                </a:solidFill>
                <a:latin typeface="Arial Black" panose="020B0A04020102020204" pitchFamily="34" charset="0"/>
              </a:rPr>
              <a:t>GENERAL FUND</a:t>
            </a:r>
            <a:endParaRPr lang="en-US" dirty="0"/>
          </a:p>
        </p:txBody>
      </p:sp>
      <p:sp>
        <p:nvSpPr>
          <p:cNvPr id="14" name="Rectangle 13"/>
          <p:cNvSpPr/>
          <p:nvPr/>
        </p:nvSpPr>
        <p:spPr>
          <a:xfrm>
            <a:off x="4009762" y="5615754"/>
            <a:ext cx="3989660" cy="870975"/>
          </a:xfrm>
          <a:prstGeom prst="rect">
            <a:avLst/>
          </a:prstGeom>
          <a:ln>
            <a:solidFill>
              <a:srgbClr val="FF0000"/>
            </a:solidFill>
          </a:ln>
        </p:spPr>
        <p:style>
          <a:lnRef idx="0">
            <a:scrgbClr r="0" g="0" b="0"/>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lstStyle/>
          <a:p>
            <a:pPr lvl="0" algn="ctr"/>
            <a:endParaRPr lang="en-US" dirty="0" smtClean="0">
              <a:solidFill>
                <a:srgbClr val="FF0000"/>
              </a:solidFill>
              <a:latin typeface="Arial Black" panose="020B0A04020102020204" pitchFamily="34" charset="0"/>
            </a:endParaRPr>
          </a:p>
          <a:p>
            <a:pPr lvl="0" algn="ctr"/>
            <a:r>
              <a:rPr lang="en-US" dirty="0" smtClean="0">
                <a:solidFill>
                  <a:srgbClr val="FF0000"/>
                </a:solidFill>
                <a:latin typeface="Arial Black" panose="020B0A04020102020204" pitchFamily="34" charset="0"/>
              </a:rPr>
              <a:t>STATE / FEDERAL GRANTS</a:t>
            </a:r>
            <a:endParaRPr lang="en-US" dirty="0"/>
          </a:p>
        </p:txBody>
      </p:sp>
      <p:sp>
        <p:nvSpPr>
          <p:cNvPr id="15" name="Rectangle 14"/>
          <p:cNvSpPr/>
          <p:nvPr/>
        </p:nvSpPr>
        <p:spPr>
          <a:xfrm rot="594624">
            <a:off x="8208813" y="4667539"/>
            <a:ext cx="3530312" cy="800414"/>
          </a:xfrm>
          <a:prstGeom prst="rect">
            <a:avLst/>
          </a:prstGeom>
          <a:ln>
            <a:solidFill>
              <a:srgbClr val="FF0000"/>
            </a:solidFill>
          </a:ln>
        </p:spPr>
        <p:style>
          <a:lnRef idx="0">
            <a:scrgbClr r="0" g="0" b="0"/>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lstStyle/>
          <a:p>
            <a:pPr lvl="0" algn="ctr"/>
            <a:endParaRPr lang="en-US" dirty="0" smtClean="0">
              <a:solidFill>
                <a:srgbClr val="FF0000"/>
              </a:solidFill>
              <a:latin typeface="Arial Black" panose="020B0A04020102020204" pitchFamily="34" charset="0"/>
            </a:endParaRPr>
          </a:p>
          <a:p>
            <a:pPr lvl="0" algn="ctr"/>
            <a:r>
              <a:rPr lang="en-US" dirty="0" smtClean="0">
                <a:solidFill>
                  <a:srgbClr val="FF0000"/>
                </a:solidFill>
                <a:latin typeface="Arial Black" panose="020B0A04020102020204" pitchFamily="34" charset="0"/>
              </a:rPr>
              <a:t>TAXES AND FEES</a:t>
            </a:r>
            <a:endParaRPr lang="en-US" dirty="0"/>
          </a:p>
        </p:txBody>
      </p:sp>
    </p:spTree>
    <p:extLst>
      <p:ext uri="{BB962C8B-B14F-4D97-AF65-F5344CB8AC3E}">
        <p14:creationId xmlns:p14="http://schemas.microsoft.com/office/powerpoint/2010/main" val="24260220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 y="0"/>
            <a:ext cx="12172950" cy="6849502"/>
          </a:xfrm>
          <a:prstGeom prst="rect">
            <a:avLst/>
          </a:prstGeom>
        </p:spPr>
      </p:pic>
    </p:spTree>
    <p:extLst>
      <p:ext uri="{BB962C8B-B14F-4D97-AF65-F5344CB8AC3E}">
        <p14:creationId xmlns:p14="http://schemas.microsoft.com/office/powerpoint/2010/main" val="2584370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Steps to Success</a:t>
            </a:r>
            <a:endParaRPr lang="en-US" dirty="0"/>
          </a:p>
        </p:txBody>
      </p:sp>
      <p:pic>
        <p:nvPicPr>
          <p:cNvPr id="4" name="Picture 3"/>
          <p:cNvPicPr>
            <a:picLocks noChangeAspect="1"/>
          </p:cNvPicPr>
          <p:nvPr/>
        </p:nvPicPr>
        <p:blipFill>
          <a:blip r:embed="rId2"/>
          <a:stretch>
            <a:fillRect/>
          </a:stretch>
        </p:blipFill>
        <p:spPr>
          <a:xfrm>
            <a:off x="189074" y="533400"/>
            <a:ext cx="5946452" cy="5791200"/>
          </a:xfrm>
          <a:prstGeom prst="rect">
            <a:avLst/>
          </a:prstGeom>
        </p:spPr>
      </p:pic>
      <p:sp>
        <p:nvSpPr>
          <p:cNvPr id="5" name="Rectangle 4"/>
          <p:cNvSpPr/>
          <p:nvPr/>
        </p:nvSpPr>
        <p:spPr>
          <a:xfrm>
            <a:off x="3356282" y="177236"/>
            <a:ext cx="8168968" cy="830997"/>
          </a:xfrm>
          <a:prstGeom prst="rect">
            <a:avLst/>
          </a:prstGeom>
        </p:spPr>
        <p:txBody>
          <a:bodyPr wrap="none">
            <a:spAutoFit/>
          </a:bodyPr>
          <a:lstStyle/>
          <a:p>
            <a:r>
              <a:rPr lang="en-US" sz="4800" dirty="0" smtClean="0">
                <a:latin typeface="Broadway" panose="04040905080B02020502" pitchFamily="82" charset="0"/>
              </a:rPr>
              <a:t>FOUR STEPS TO SUCCESS</a:t>
            </a:r>
            <a:endParaRPr lang="en-US" sz="4800" dirty="0"/>
          </a:p>
        </p:txBody>
      </p:sp>
      <p:sp>
        <p:nvSpPr>
          <p:cNvPr id="6" name="Content Placeholder 5"/>
          <p:cNvSpPr>
            <a:spLocks noGrp="1"/>
          </p:cNvSpPr>
          <p:nvPr>
            <p:ph sz="half" idx="1"/>
          </p:nvPr>
        </p:nvSpPr>
        <p:spPr>
          <a:xfrm>
            <a:off x="6324600" y="1698240"/>
            <a:ext cx="5181600" cy="4550159"/>
          </a:xfrm>
        </p:spPr>
        <p:txBody>
          <a:bodyPr>
            <a:noAutofit/>
          </a:bodyPr>
          <a:lstStyle/>
          <a:p>
            <a:r>
              <a:rPr lang="en-US" sz="2600" dirty="0" smtClean="0">
                <a:solidFill>
                  <a:srgbClr val="FFFF00"/>
                </a:solidFill>
                <a:latin typeface="Arial" panose="020B0604020202020204" pitchFamily="34" charset="0"/>
                <a:cs typeface="Arial" panose="020B0604020202020204" pitchFamily="34" charset="0"/>
              </a:rPr>
              <a:t>Step 1</a:t>
            </a:r>
            <a:r>
              <a:rPr lang="en-US" sz="2600" dirty="0" smtClean="0">
                <a:latin typeface="Arial" panose="020B0604020202020204" pitchFamily="34" charset="0"/>
                <a:cs typeface="Arial" panose="020B0604020202020204" pitchFamily="34" charset="0"/>
              </a:rPr>
              <a:t>  	Embrace your Brand</a:t>
            </a:r>
          </a:p>
          <a:p>
            <a:r>
              <a:rPr lang="en-US" sz="2600" dirty="0" smtClean="0">
                <a:solidFill>
                  <a:srgbClr val="FFFF00"/>
                </a:solidFill>
                <a:latin typeface="Arial" panose="020B0604020202020204" pitchFamily="34" charset="0"/>
                <a:cs typeface="Arial" panose="020B0604020202020204" pitchFamily="34" charset="0"/>
              </a:rPr>
              <a:t>Step 2  </a:t>
            </a:r>
            <a:r>
              <a:rPr lang="en-US" sz="2600" dirty="0" smtClean="0">
                <a:latin typeface="Arial" panose="020B0604020202020204" pitchFamily="34" charset="0"/>
                <a:cs typeface="Arial" panose="020B0604020202020204" pitchFamily="34" charset="0"/>
              </a:rPr>
              <a:t>	Choose your Chef &amp; 		Build your Team</a:t>
            </a:r>
          </a:p>
          <a:p>
            <a:r>
              <a:rPr lang="en-US" sz="2600" dirty="0" smtClean="0">
                <a:solidFill>
                  <a:srgbClr val="FFFF00"/>
                </a:solidFill>
                <a:latin typeface="Arial" panose="020B0604020202020204" pitchFamily="34" charset="0"/>
                <a:cs typeface="Arial" panose="020B0604020202020204" pitchFamily="34" charset="0"/>
              </a:rPr>
              <a:t>Step 3</a:t>
            </a:r>
            <a:r>
              <a:rPr lang="en-US" sz="2600" dirty="0" smtClean="0">
                <a:latin typeface="Arial" panose="020B0604020202020204" pitchFamily="34" charset="0"/>
                <a:cs typeface="Arial" panose="020B0604020202020204" pitchFamily="34" charset="0"/>
              </a:rPr>
              <a:t>	Develop a Diverse 		Menu that will Attract 		the Clientele </a:t>
            </a:r>
          </a:p>
          <a:p>
            <a:r>
              <a:rPr lang="en-US" sz="2600" dirty="0" smtClean="0">
                <a:solidFill>
                  <a:srgbClr val="FFFF00"/>
                </a:solidFill>
                <a:latin typeface="Arial" panose="020B0604020202020204" pitchFamily="34" charset="0"/>
                <a:cs typeface="Arial" panose="020B0604020202020204" pitchFamily="34" charset="0"/>
              </a:rPr>
              <a:t>Step 4</a:t>
            </a:r>
            <a:r>
              <a:rPr lang="en-US" sz="2600" dirty="0" smtClean="0">
                <a:latin typeface="Arial" panose="020B0604020202020204" pitchFamily="34" charset="0"/>
                <a:cs typeface="Arial" panose="020B0604020202020204" pitchFamily="34" charset="0"/>
              </a:rPr>
              <a:t>	Excite Investors &amp; 			Look for Creative 			Financing 				Opportunities</a:t>
            </a:r>
            <a:endParaRPr lang="en-US" sz="2600" dirty="0"/>
          </a:p>
        </p:txBody>
      </p:sp>
    </p:spTree>
    <p:extLst>
      <p:ext uri="{BB962C8B-B14F-4D97-AF65-F5344CB8AC3E}">
        <p14:creationId xmlns:p14="http://schemas.microsoft.com/office/powerpoint/2010/main" val="463897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restaura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135797"/>
            <a:ext cx="8959886" cy="556980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14400" y="304800"/>
            <a:ext cx="13868400" cy="830997"/>
          </a:xfrm>
          <a:prstGeom prst="rect">
            <a:avLst/>
          </a:prstGeom>
          <a:noFill/>
        </p:spPr>
        <p:txBody>
          <a:bodyPr wrap="square" rtlCol="0">
            <a:spAutoFit/>
          </a:bodyPr>
          <a:lstStyle/>
          <a:p>
            <a:pPr algn="ctr"/>
            <a:r>
              <a:rPr lang="en-US" sz="4800" dirty="0" smtClean="0">
                <a:solidFill>
                  <a:srgbClr val="FFFF00"/>
                </a:solidFill>
                <a:latin typeface="Broadway" panose="04040905080B02020502" pitchFamily="82" charset="0"/>
              </a:rPr>
              <a:t>MAKE YOUR CITY THE PLACE TO BE</a:t>
            </a:r>
            <a:endParaRPr lang="en-US" sz="4800" dirty="0">
              <a:solidFill>
                <a:srgbClr val="FFFF00"/>
              </a:solidFill>
              <a:latin typeface="Broadway" panose="04040905080B02020502" pitchFamily="82" charset="0"/>
            </a:endParaRPr>
          </a:p>
        </p:txBody>
      </p:sp>
    </p:spTree>
    <p:extLst>
      <p:ext uri="{BB962C8B-B14F-4D97-AF65-F5344CB8AC3E}">
        <p14:creationId xmlns:p14="http://schemas.microsoft.com/office/powerpoint/2010/main" val="263646027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04834" y="203299"/>
            <a:ext cx="3835594" cy="1158198"/>
          </a:xfrm>
          <a:prstGeom prst="rect">
            <a:avLst/>
          </a:prstGeom>
        </p:spPr>
      </p:pic>
      <p:pic>
        <p:nvPicPr>
          <p:cNvPr id="6" name="Picture 5"/>
          <p:cNvPicPr>
            <a:picLocks noChangeAspect="1"/>
          </p:cNvPicPr>
          <p:nvPr/>
        </p:nvPicPr>
        <p:blipFill>
          <a:blip r:embed="rId4"/>
          <a:stretch>
            <a:fillRect/>
          </a:stretch>
        </p:blipFill>
        <p:spPr>
          <a:xfrm>
            <a:off x="7889651" y="203299"/>
            <a:ext cx="3959982" cy="987099"/>
          </a:xfrm>
          <a:prstGeom prst="rect">
            <a:avLst/>
          </a:prstGeom>
        </p:spPr>
      </p:pic>
      <p:pic>
        <p:nvPicPr>
          <p:cNvPr id="8" name="Picture 7"/>
          <p:cNvPicPr>
            <a:picLocks noChangeAspect="1"/>
          </p:cNvPicPr>
          <p:nvPr/>
        </p:nvPicPr>
        <p:blipFill>
          <a:blip r:embed="rId5"/>
          <a:stretch>
            <a:fillRect/>
          </a:stretch>
        </p:blipFill>
        <p:spPr>
          <a:xfrm>
            <a:off x="7889651" y="1333104"/>
            <a:ext cx="3959982" cy="1302625"/>
          </a:xfrm>
          <a:prstGeom prst="rect">
            <a:avLst/>
          </a:prstGeom>
        </p:spPr>
      </p:pic>
      <p:pic>
        <p:nvPicPr>
          <p:cNvPr id="9" name="Picture 8"/>
          <p:cNvPicPr>
            <a:picLocks noChangeAspect="1"/>
          </p:cNvPicPr>
          <p:nvPr/>
        </p:nvPicPr>
        <p:blipFill>
          <a:blip r:embed="rId6"/>
          <a:stretch>
            <a:fillRect/>
          </a:stretch>
        </p:blipFill>
        <p:spPr>
          <a:xfrm>
            <a:off x="4702085" y="203299"/>
            <a:ext cx="3025909" cy="1281026"/>
          </a:xfrm>
          <a:prstGeom prst="rect">
            <a:avLst/>
          </a:prstGeom>
        </p:spPr>
      </p:pic>
      <p:pic>
        <p:nvPicPr>
          <p:cNvPr id="10" name="Picture 9"/>
          <p:cNvPicPr>
            <a:picLocks noChangeAspect="1"/>
          </p:cNvPicPr>
          <p:nvPr/>
        </p:nvPicPr>
        <p:blipFill>
          <a:blip r:embed="rId7"/>
          <a:stretch>
            <a:fillRect/>
          </a:stretch>
        </p:blipFill>
        <p:spPr>
          <a:xfrm>
            <a:off x="9699588" y="4514850"/>
            <a:ext cx="2225794" cy="2069680"/>
          </a:xfrm>
          <a:prstGeom prst="rect">
            <a:avLst/>
          </a:prstGeom>
        </p:spPr>
      </p:pic>
      <p:sp>
        <p:nvSpPr>
          <p:cNvPr id="11" name="TextBox 10"/>
          <p:cNvSpPr txBox="1"/>
          <p:nvPr/>
        </p:nvSpPr>
        <p:spPr>
          <a:xfrm>
            <a:off x="204787" y="1710990"/>
            <a:ext cx="6096000" cy="5174493"/>
          </a:xfrm>
          <a:prstGeom prst="rect">
            <a:avLst/>
          </a:prstGeom>
          <a:noFill/>
        </p:spPr>
        <p:txBody>
          <a:bodyPr wrap="square" rtlCol="0">
            <a:spAutoFit/>
          </a:bodyPr>
          <a:lstStyle/>
          <a:p>
            <a:r>
              <a:rPr lang="en-US" b="1" u="sng" dirty="0" smtClean="0">
                <a:solidFill>
                  <a:srgbClr val="FFC000"/>
                </a:solidFill>
              </a:rPr>
              <a:t>THE TEAM:</a:t>
            </a:r>
          </a:p>
          <a:p>
            <a:pPr marL="285750" indent="-285750">
              <a:lnSpc>
                <a:spcPct val="150000"/>
              </a:lnSpc>
              <a:buFont typeface="Wingdings" panose="05000000000000000000" pitchFamily="2" charset="2"/>
              <a:buChar char="Ø"/>
            </a:pPr>
            <a:r>
              <a:rPr lang="en-US" sz="1850" b="1" dirty="0" smtClean="0"/>
              <a:t>LaTanya Fisher, CITY OF SAN PABLO</a:t>
            </a:r>
          </a:p>
          <a:p>
            <a:pPr marL="285750" indent="-285750">
              <a:lnSpc>
                <a:spcPct val="150000"/>
              </a:lnSpc>
              <a:buFont typeface="Wingdings" panose="05000000000000000000" pitchFamily="2" charset="2"/>
              <a:buChar char="Ø"/>
            </a:pPr>
            <a:r>
              <a:rPr lang="en-US" sz="1850" b="1" dirty="0" smtClean="0"/>
              <a:t>Jonathan </a:t>
            </a:r>
            <a:r>
              <a:rPr lang="en-US" sz="1850" b="1" dirty="0" err="1" smtClean="0"/>
              <a:t>Katayangi</a:t>
            </a:r>
            <a:r>
              <a:rPr lang="en-US" sz="1850" b="1" dirty="0" smtClean="0"/>
              <a:t>, CITY OF LAFAYETTE</a:t>
            </a:r>
          </a:p>
          <a:p>
            <a:pPr marL="285750" indent="-285750">
              <a:lnSpc>
                <a:spcPct val="150000"/>
              </a:lnSpc>
              <a:buFont typeface="Wingdings" panose="05000000000000000000" pitchFamily="2" charset="2"/>
              <a:buChar char="Ø"/>
            </a:pPr>
            <a:r>
              <a:rPr lang="en-US" sz="1850" b="1" dirty="0" smtClean="0"/>
              <a:t>Michelle </a:t>
            </a:r>
            <a:r>
              <a:rPr lang="en-US" sz="1850" b="1" dirty="0" err="1" smtClean="0"/>
              <a:t>Parella</a:t>
            </a:r>
            <a:r>
              <a:rPr lang="en-US" sz="1850" b="1" dirty="0"/>
              <a:t>, CONTRA COSTA COUNTY</a:t>
            </a:r>
            <a:endParaRPr lang="en-US" sz="1850" b="1" dirty="0" smtClean="0"/>
          </a:p>
          <a:p>
            <a:pPr marL="285750" indent="-285750">
              <a:lnSpc>
                <a:spcPct val="150000"/>
              </a:lnSpc>
              <a:buFont typeface="Wingdings" panose="05000000000000000000" pitchFamily="2" charset="2"/>
              <a:buChar char="Ø"/>
            </a:pPr>
            <a:r>
              <a:rPr lang="en-US" sz="1850" b="1" dirty="0" smtClean="0"/>
              <a:t>Liz Payne, CITY OF WALNUT CREEK</a:t>
            </a:r>
          </a:p>
          <a:p>
            <a:pPr marL="285750" indent="-285750">
              <a:lnSpc>
                <a:spcPct val="150000"/>
              </a:lnSpc>
              <a:buFont typeface="Wingdings" panose="05000000000000000000" pitchFamily="2" charset="2"/>
              <a:buChar char="Ø"/>
            </a:pPr>
            <a:r>
              <a:rPr lang="en-US" sz="1850" b="1" dirty="0" smtClean="0"/>
              <a:t>Dario Sanchez, CITY OF CONCORD</a:t>
            </a:r>
          </a:p>
          <a:p>
            <a:pPr marL="285750" indent="-285750">
              <a:lnSpc>
                <a:spcPct val="150000"/>
              </a:lnSpc>
              <a:buFont typeface="Wingdings" panose="05000000000000000000" pitchFamily="2" charset="2"/>
              <a:buChar char="Ø"/>
            </a:pPr>
            <a:r>
              <a:rPr lang="en-US" sz="1850" b="1" dirty="0" smtClean="0"/>
              <a:t>Felix Tan, CITY OF RICHMOND </a:t>
            </a:r>
          </a:p>
          <a:p>
            <a:pPr marL="285750" indent="-285750">
              <a:lnSpc>
                <a:spcPct val="150000"/>
              </a:lnSpc>
              <a:buFont typeface="Wingdings" panose="05000000000000000000" pitchFamily="2" charset="2"/>
              <a:buChar char="Ø"/>
            </a:pPr>
            <a:r>
              <a:rPr lang="en-US" sz="1850" b="1" dirty="0" smtClean="0"/>
              <a:t>Sheena Wellman-Miner, CITY OF ORINDA</a:t>
            </a:r>
          </a:p>
          <a:p>
            <a:pPr>
              <a:lnSpc>
                <a:spcPct val="150000"/>
              </a:lnSpc>
            </a:pPr>
            <a:endParaRPr lang="en-US" sz="1200" b="1" dirty="0" smtClean="0"/>
          </a:p>
          <a:p>
            <a:r>
              <a:rPr lang="en-US" b="1" u="sng" dirty="0" smtClean="0">
                <a:solidFill>
                  <a:srgbClr val="FFC000"/>
                </a:solidFill>
              </a:rPr>
              <a:t>SPONSOR</a:t>
            </a:r>
            <a:r>
              <a:rPr lang="en-US" b="1" dirty="0" smtClean="0">
                <a:solidFill>
                  <a:srgbClr val="FFC000"/>
                </a:solidFill>
              </a:rPr>
              <a:t>:</a:t>
            </a:r>
            <a:r>
              <a:rPr lang="en-US" b="1" dirty="0" smtClean="0"/>
              <a:t>  </a:t>
            </a:r>
          </a:p>
          <a:p>
            <a:r>
              <a:rPr lang="en-US" sz="1850" b="1" dirty="0" smtClean="0"/>
              <a:t>Steven Falk, City Manager</a:t>
            </a:r>
          </a:p>
          <a:p>
            <a:r>
              <a:rPr lang="en-US" sz="1850" b="1" dirty="0" smtClean="0"/>
              <a:t>CITY OF LAFAYETTE</a:t>
            </a:r>
          </a:p>
          <a:p>
            <a:pPr marL="285750" indent="-285750">
              <a:lnSpc>
                <a:spcPct val="150000"/>
              </a:lnSpc>
              <a:buFont typeface="Wingdings" panose="05000000000000000000" pitchFamily="2" charset="2"/>
              <a:buChar char="Ø"/>
            </a:pPr>
            <a:endParaRPr lang="en-US" b="1" dirty="0" smtClean="0"/>
          </a:p>
          <a:p>
            <a:endParaRPr lang="en-US" dirty="0"/>
          </a:p>
        </p:txBody>
      </p:sp>
      <p:pic>
        <p:nvPicPr>
          <p:cNvPr id="1026" name="Picture 2" descr="Image result for city of richmond ca 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32700" y="4514850"/>
            <a:ext cx="2452226" cy="206968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699588" y="2724430"/>
            <a:ext cx="2169692" cy="1701719"/>
          </a:xfrm>
          <a:prstGeom prst="rect">
            <a:avLst/>
          </a:prstGeom>
        </p:spPr>
      </p:pic>
    </p:spTree>
    <p:extLst>
      <p:ext uri="{BB962C8B-B14F-4D97-AF65-F5344CB8AC3E}">
        <p14:creationId xmlns:p14="http://schemas.microsoft.com/office/powerpoint/2010/main" val="416733809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restaura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28600"/>
            <a:ext cx="10081334" cy="626693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421167" y="838200"/>
            <a:ext cx="9525000" cy="1754326"/>
          </a:xfrm>
          <a:prstGeom prst="rect">
            <a:avLst/>
          </a:prstGeom>
          <a:noFill/>
        </p:spPr>
        <p:txBody>
          <a:bodyPr wrap="square" rtlCol="0">
            <a:spAutoFit/>
          </a:bodyPr>
          <a:lstStyle/>
          <a:p>
            <a:pPr algn="ctr"/>
            <a:r>
              <a:rPr lang="en-US" sz="5400" dirty="0" smtClean="0">
                <a:latin typeface="Broadway" panose="04040905080B02020502" pitchFamily="82" charset="0"/>
              </a:rPr>
              <a:t>REDEVLOPMENT THE RESTAURATEUR WAY</a:t>
            </a:r>
            <a:endParaRPr lang="en-US" sz="5400" dirty="0"/>
          </a:p>
        </p:txBody>
      </p:sp>
    </p:spTree>
    <p:extLst>
      <p:ext uri="{BB962C8B-B14F-4D97-AF65-F5344CB8AC3E}">
        <p14:creationId xmlns:p14="http://schemas.microsoft.com/office/powerpoint/2010/main" val="2138899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9WICLCbe8GE"/>
          <p:cNvPicPr>
            <a:picLocks noRot="1" noChangeAspect="1"/>
          </p:cNvPicPr>
          <p:nvPr>
            <a:videoFile r:link="rId1"/>
          </p:nvPr>
        </p:nvPicPr>
        <p:blipFill>
          <a:blip r:embed="rId3"/>
          <a:stretch>
            <a:fillRect/>
          </a:stretch>
        </p:blipFill>
        <p:spPr>
          <a:xfrm>
            <a:off x="914400" y="514350"/>
            <a:ext cx="10363200" cy="5829300"/>
          </a:xfrm>
          <a:prstGeom prst="rect">
            <a:avLst/>
          </a:prstGeom>
        </p:spPr>
      </p:pic>
    </p:spTree>
    <p:extLst>
      <p:ext uri="{BB962C8B-B14F-4D97-AF65-F5344CB8AC3E}">
        <p14:creationId xmlns:p14="http://schemas.microsoft.com/office/powerpoint/2010/main" val="4025346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59733" cy="6898334"/>
          </a:xfrm>
          <a:prstGeom prst="rect">
            <a:avLst/>
          </a:prstGeom>
        </p:spPr>
      </p:pic>
    </p:spTree>
    <p:extLst>
      <p:ext uri="{BB962C8B-B14F-4D97-AF65-F5344CB8AC3E}">
        <p14:creationId xmlns:p14="http://schemas.microsoft.com/office/powerpoint/2010/main" val="2269022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89074" y="533400"/>
            <a:ext cx="5946452" cy="5791200"/>
          </a:xfrm>
          <a:prstGeom prst="rect">
            <a:avLst/>
          </a:prstGeom>
        </p:spPr>
      </p:pic>
      <p:sp>
        <p:nvSpPr>
          <p:cNvPr id="2" name="TextBox 1"/>
          <p:cNvSpPr txBox="1"/>
          <p:nvPr/>
        </p:nvSpPr>
        <p:spPr>
          <a:xfrm>
            <a:off x="2667000" y="372872"/>
            <a:ext cx="8915400" cy="1384995"/>
          </a:xfrm>
          <a:prstGeom prst="rect">
            <a:avLst/>
          </a:prstGeom>
          <a:noFill/>
        </p:spPr>
        <p:txBody>
          <a:bodyPr wrap="square" rtlCol="0">
            <a:spAutoFit/>
          </a:bodyPr>
          <a:lstStyle/>
          <a:p>
            <a:pPr algn="r"/>
            <a:r>
              <a:rPr lang="en-US" sz="4800" dirty="0" smtClean="0">
                <a:latin typeface="Broadway" panose="04040905080B02020502" pitchFamily="82" charset="0"/>
              </a:rPr>
              <a:t>EMBRACE YOUR BRAND</a:t>
            </a:r>
          </a:p>
          <a:p>
            <a:pPr algn="r"/>
            <a:r>
              <a:rPr lang="en-US" dirty="0">
                <a:solidFill>
                  <a:srgbClr val="FFFF00"/>
                </a:solidFill>
                <a:latin typeface="Broadway" panose="04040905080B02020502" pitchFamily="82" charset="0"/>
              </a:rPr>
              <a:t>STEP 1</a:t>
            </a:r>
          </a:p>
          <a:p>
            <a:pPr algn="r"/>
            <a:endParaRPr lang="en-US" dirty="0">
              <a:ln>
                <a:solidFill>
                  <a:schemeClr val="tx1"/>
                </a:solidFill>
              </a:ln>
              <a:latin typeface="Arial" panose="020B0604020202020204" pitchFamily="34" charset="0"/>
              <a:cs typeface="Arial" panose="020B0604020202020204" pitchFamily="34" charset="0"/>
            </a:endParaRPr>
          </a:p>
        </p:txBody>
      </p:sp>
      <p:sp>
        <p:nvSpPr>
          <p:cNvPr id="5" name="TextBox 4"/>
          <p:cNvSpPr txBox="1"/>
          <p:nvPr/>
        </p:nvSpPr>
        <p:spPr>
          <a:xfrm>
            <a:off x="6135526" y="1757867"/>
            <a:ext cx="6029324" cy="355481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600" dirty="0" smtClean="0">
                <a:latin typeface="Arial" panose="020B0604020202020204" pitchFamily="34" charset="0"/>
                <a:cs typeface="Arial" panose="020B0604020202020204" pitchFamily="34" charset="0"/>
              </a:rPr>
              <a:t>Identify what makes your city unique</a:t>
            </a:r>
          </a:p>
          <a:p>
            <a:pPr marL="285750" indent="-285750">
              <a:lnSpc>
                <a:spcPct val="150000"/>
              </a:lnSpc>
              <a:buFont typeface="Arial" panose="020B0604020202020204" pitchFamily="34" charset="0"/>
              <a:buChar char="•"/>
            </a:pPr>
            <a:r>
              <a:rPr lang="en-US" sz="2600" dirty="0" smtClean="0">
                <a:latin typeface="Arial" panose="020B0604020202020204" pitchFamily="34" charset="0"/>
                <a:cs typeface="Arial" panose="020B0604020202020204" pitchFamily="34" charset="0"/>
              </a:rPr>
              <a:t>Channel this into a marketing strategy</a:t>
            </a:r>
          </a:p>
          <a:p>
            <a:pPr marL="285750" indent="-285750">
              <a:lnSpc>
                <a:spcPct val="150000"/>
              </a:lnSpc>
              <a:buFont typeface="Arial" panose="020B0604020202020204" pitchFamily="34" charset="0"/>
              <a:buChar char="•"/>
            </a:pPr>
            <a:r>
              <a:rPr lang="en-US" sz="2600" dirty="0" smtClean="0">
                <a:latin typeface="Arial" panose="020B0604020202020204" pitchFamily="34" charset="0"/>
                <a:cs typeface="Arial" panose="020B0604020202020204" pitchFamily="34" charset="0"/>
              </a:rPr>
              <a:t>Integrate your brand into your plans</a:t>
            </a:r>
          </a:p>
          <a:p>
            <a:pPr marL="285750" indent="-285750">
              <a:lnSpc>
                <a:spcPct val="150000"/>
              </a:lnSpc>
              <a:buFont typeface="Arial" panose="020B0604020202020204" pitchFamily="34" charset="0"/>
              <a:buChar char="•"/>
            </a:pPr>
            <a:r>
              <a:rPr lang="en-US" sz="2600" dirty="0" smtClean="0">
                <a:latin typeface="Arial" panose="020B0604020202020204" pitchFamily="34" charset="0"/>
                <a:cs typeface="Arial" panose="020B0604020202020204" pitchFamily="34" charset="0"/>
              </a:rPr>
              <a:t>Communicate and advertise your brand</a:t>
            </a:r>
            <a:endParaRPr lang="en-US" sz="2600" dirty="0">
              <a:latin typeface="Arial" panose="020B0604020202020204" pitchFamily="34" charset="0"/>
              <a:cs typeface="Arial" panose="020B0604020202020204" pitchFamily="34" charset="0"/>
            </a:endParaRPr>
          </a:p>
          <a:p>
            <a:pPr algn="ctr">
              <a:lnSpc>
                <a:spcPct val="150000"/>
              </a:lnSpc>
            </a:pPr>
            <a:endParaRPr lang="en-US" sz="2000" i="1" dirty="0" smtClean="0">
              <a:solidFill>
                <a:srgbClr val="0070C0"/>
              </a:solidFill>
              <a:latin typeface="Arial" panose="020B0604020202020204" pitchFamily="34" charset="0"/>
              <a:cs typeface="Arial" panose="020B0604020202020204" pitchFamily="34" charset="0"/>
            </a:endParaRPr>
          </a:p>
        </p:txBody>
      </p:sp>
      <p:pic>
        <p:nvPicPr>
          <p:cNvPr id="8" name="Picture 2" descr="Image result for city of richmond ca logo"/>
          <p:cNvPicPr>
            <a:picLocks noChangeAspect="1" noChangeArrowheads="1"/>
          </p:cNvPicPr>
          <p:nvPr/>
        </p:nvPicPr>
        <p:blipFill rotWithShape="1">
          <a:blip r:embed="rId4">
            <a:extLst>
              <a:ext uri="{28A0092B-C50C-407E-A947-70E740481C1C}">
                <a14:useLocalDpi xmlns:a14="http://schemas.microsoft.com/office/drawing/2010/main" val="0"/>
              </a:ext>
            </a:extLst>
          </a:blip>
          <a:srcRect l="6859" t="20977" r="14017" b="23570"/>
          <a:stretch/>
        </p:blipFill>
        <p:spPr bwMode="auto">
          <a:xfrm>
            <a:off x="8458200" y="4405128"/>
            <a:ext cx="2191268" cy="129611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891867" y="5701242"/>
            <a:ext cx="4992136" cy="577850"/>
          </a:xfrm>
          <a:prstGeom prst="rect">
            <a:avLst/>
          </a:prstGeom>
        </p:spPr>
        <p:txBody>
          <a:bodyPr wrap="none">
            <a:spAutoFit/>
          </a:bodyPr>
          <a:lstStyle/>
          <a:p>
            <a:pPr algn="ctr">
              <a:lnSpc>
                <a:spcPct val="150000"/>
              </a:lnSpc>
            </a:pPr>
            <a:r>
              <a:rPr lang="en-US" sz="2400" i="1" dirty="0">
                <a:solidFill>
                  <a:srgbClr val="0070C0"/>
                </a:solidFill>
                <a:latin typeface="Arial" panose="020B0604020202020204" pitchFamily="34" charset="0"/>
                <a:cs typeface="Arial" panose="020B0604020202020204" pitchFamily="34" charset="0"/>
              </a:rPr>
              <a:t>THE CITY OF PRIDE &amp; PURPOSE</a:t>
            </a:r>
          </a:p>
        </p:txBody>
      </p:sp>
    </p:spTree>
    <p:extLst>
      <p:ext uri="{BB962C8B-B14F-4D97-AF65-F5344CB8AC3E}">
        <p14:creationId xmlns:p14="http://schemas.microsoft.com/office/powerpoint/2010/main" val="1180589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052" cy="6858000"/>
          </a:xfrm>
          <a:prstGeom prst="rect">
            <a:avLst/>
          </a:prstGeom>
        </p:spPr>
      </p:pic>
    </p:spTree>
    <p:extLst>
      <p:ext uri="{BB962C8B-B14F-4D97-AF65-F5344CB8AC3E}">
        <p14:creationId xmlns:p14="http://schemas.microsoft.com/office/powerpoint/2010/main" val="1991020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rot="850237">
            <a:off x="7872316" y="536783"/>
            <a:ext cx="4045540" cy="22094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Rectangle 10"/>
          <p:cNvSpPr/>
          <p:nvPr/>
        </p:nvSpPr>
        <p:spPr>
          <a:xfrm rot="858322">
            <a:off x="7812955" y="1782005"/>
            <a:ext cx="3796344" cy="954107"/>
          </a:xfrm>
          <a:prstGeom prst="rect">
            <a:avLst/>
          </a:prstGeom>
        </p:spPr>
        <p:txBody>
          <a:bodyPr wrap="square">
            <a:spAutoFit/>
          </a:bodyPr>
          <a:lstStyle/>
          <a:p>
            <a:pPr algn="r"/>
            <a:r>
              <a:rPr lang="en-US" sz="2200" dirty="0" smtClean="0">
                <a:ln>
                  <a:solidFill>
                    <a:schemeClr val="bg2"/>
                  </a:solidFill>
                </a:ln>
                <a:solidFill>
                  <a:srgbClr val="FF0000"/>
                </a:solidFill>
                <a:latin typeface="Arial Black" panose="020B0A04020102020204" pitchFamily="34" charset="0"/>
              </a:rPr>
              <a:t>AMERICA’S NEXT </a:t>
            </a:r>
          </a:p>
          <a:p>
            <a:pPr algn="r"/>
            <a:r>
              <a:rPr lang="en-US" sz="3200" dirty="0" smtClean="0">
                <a:ln>
                  <a:solidFill>
                    <a:schemeClr val="bg2"/>
                  </a:solidFill>
                </a:ln>
                <a:solidFill>
                  <a:srgbClr val="FF0000"/>
                </a:solidFill>
                <a:latin typeface="Arial Black" panose="020B0A04020102020204" pitchFamily="34" charset="0"/>
              </a:rPr>
              <a:t>GREAT CITY</a:t>
            </a:r>
            <a:endParaRPr lang="en-US" sz="3200" dirty="0">
              <a:ln>
                <a:solidFill>
                  <a:schemeClr val="bg2"/>
                </a:solidFill>
              </a:ln>
              <a:solidFill>
                <a:srgbClr val="FF0000"/>
              </a:solidFill>
              <a:latin typeface="Arial Black" panose="020B0A04020102020204" pitchFamily="34" charset="0"/>
            </a:endParaRPr>
          </a:p>
        </p:txBody>
      </p:sp>
      <p:sp>
        <p:nvSpPr>
          <p:cNvPr id="12" name="TextBox 11"/>
          <p:cNvSpPr txBox="1"/>
          <p:nvPr/>
        </p:nvSpPr>
        <p:spPr>
          <a:xfrm>
            <a:off x="620023" y="3089434"/>
            <a:ext cx="11048294" cy="4339650"/>
          </a:xfrm>
          <a:prstGeom prst="rect">
            <a:avLst/>
          </a:prstGeom>
          <a:noFill/>
        </p:spPr>
        <p:txBody>
          <a:bodyPr wrap="square" rtlCol="0">
            <a:spAutoFit/>
          </a:bodyPr>
          <a:lstStyle/>
          <a:p>
            <a:pPr algn="ctr"/>
            <a:r>
              <a:rPr lang="en-US" sz="3600" dirty="0" smtClean="0">
                <a:latin typeface="Broadway" panose="04040905080B02020502" pitchFamily="82" charset="0"/>
              </a:rPr>
              <a:t>CHOOSE YOUR CHEF &amp; BUILD YOUR TEAM </a:t>
            </a:r>
          </a:p>
          <a:p>
            <a:pPr algn="ctr"/>
            <a:r>
              <a:rPr lang="en-US" dirty="0" smtClean="0">
                <a:solidFill>
                  <a:srgbClr val="FFFF00"/>
                </a:solidFill>
                <a:latin typeface="Broadway" panose="04040905080B02020502" pitchFamily="82" charset="0"/>
              </a:rPr>
              <a:t>STEP 2</a:t>
            </a:r>
          </a:p>
          <a:p>
            <a:pPr marL="285750" indent="-285750">
              <a:lnSpc>
                <a:spcPct val="200000"/>
              </a:lnSpc>
              <a:buFont typeface="Arial" panose="020B0604020202020204" pitchFamily="34" charset="0"/>
              <a:buChar char="•"/>
            </a:pPr>
            <a:r>
              <a:rPr lang="en-US" sz="2600" dirty="0" smtClean="0">
                <a:latin typeface="Arial" panose="020B0604020202020204" pitchFamily="34" charset="0"/>
                <a:cs typeface="Arial" panose="020B0604020202020204" pitchFamily="34" charset="0"/>
              </a:rPr>
              <a:t>Who is your Executive Chef?</a:t>
            </a:r>
          </a:p>
          <a:p>
            <a:pPr marL="285750" indent="-285750">
              <a:lnSpc>
                <a:spcPct val="200000"/>
              </a:lnSpc>
              <a:buFont typeface="Arial" panose="020B0604020202020204" pitchFamily="34" charset="0"/>
              <a:buChar char="•"/>
            </a:pPr>
            <a:r>
              <a:rPr lang="en-US" sz="2600" dirty="0" smtClean="0">
                <a:latin typeface="Arial" panose="020B0604020202020204" pitchFamily="34" charset="0"/>
                <a:cs typeface="Arial" panose="020B0604020202020204" pitchFamily="34" charset="0"/>
              </a:rPr>
              <a:t>Build your Brigade</a:t>
            </a:r>
          </a:p>
          <a:p>
            <a:pPr marL="285750" indent="-285750">
              <a:lnSpc>
                <a:spcPct val="200000"/>
              </a:lnSpc>
              <a:buFont typeface="Arial" panose="020B0604020202020204" pitchFamily="34" charset="0"/>
              <a:buChar char="•"/>
            </a:pPr>
            <a:r>
              <a:rPr lang="en-US" sz="2600" dirty="0" smtClean="0">
                <a:latin typeface="Arial" panose="020B0604020202020204" pitchFamily="34" charset="0"/>
                <a:cs typeface="Arial" panose="020B0604020202020204" pitchFamily="34" charset="0"/>
              </a:rPr>
              <a:t>Team knowledge</a:t>
            </a:r>
          </a:p>
          <a:p>
            <a:pPr>
              <a:lnSpc>
                <a:spcPct val="150000"/>
              </a:lnSpc>
            </a:pPr>
            <a:endParaRPr lang="en-US" sz="1600" dirty="0" smtClean="0">
              <a:ln>
                <a:solidFill>
                  <a:schemeClr val="tx1"/>
                </a:solidFill>
              </a:ln>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endParaRPr lang="en-US" sz="1400" dirty="0" smtClean="0">
              <a:latin typeface="Arial Black" panose="020B0A04020102020204" pitchFamily="34" charset="0"/>
              <a:cs typeface="Arial" panose="020B0604020202020204" pitchFamily="34" charset="0"/>
            </a:endParaRP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4"/>
          <a:stretch>
            <a:fillRect/>
          </a:stretch>
        </p:blipFill>
        <p:spPr>
          <a:xfrm rot="20626980">
            <a:off x="341619" y="639978"/>
            <a:ext cx="4015186" cy="19271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00486290"/>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4" y="0"/>
            <a:ext cx="12182475" cy="6854862"/>
          </a:xfrm>
          <a:prstGeom prst="rect">
            <a:avLst/>
          </a:prstGeom>
        </p:spPr>
      </p:pic>
    </p:spTree>
    <p:extLst>
      <p:ext uri="{BB962C8B-B14F-4D97-AF65-F5344CB8AC3E}">
        <p14:creationId xmlns:p14="http://schemas.microsoft.com/office/powerpoint/2010/main" val="1473030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CITY SKETCH 16X9">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F00001123.potx" id="{55B65C5C-2110-41C9-9432-67D739EC5CFC}" vid="{FDE12540-4521-4F30-863D-D54DD2EE1C3B}"/>
    </a:ext>
  </a:extLst>
</a:theme>
</file>

<file path=ppt/theme/theme2.xml><?xml version="1.0" encoding="utf-8"?>
<a:theme xmlns:a="http://schemas.openxmlformats.org/drawingml/2006/main" name="Office Theme">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Business office city sketch presentation background (widescreen)</Template>
  <TotalTime>3012</TotalTime>
  <Words>273</Words>
  <Application>Microsoft Office PowerPoint</Application>
  <PresentationFormat>Custom</PresentationFormat>
  <Paragraphs>77</Paragraphs>
  <Slides>17</Slides>
  <Notes>8</Notes>
  <HiddenSlides>0</HiddenSlides>
  <MMClips>2</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CITY SKETCH 16X9</vt:lpstr>
      <vt:lpstr>Economic Development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Four Steps to Success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 Development in a Post- Redevelopment Era</dc:title>
  <dc:creator>LaTanya Fisher</dc:creator>
  <cp:lastModifiedBy>Katayanagi, Jonathan</cp:lastModifiedBy>
  <cp:revision>125</cp:revision>
  <dcterms:created xsi:type="dcterms:W3CDTF">2017-06-26T05:18:11Z</dcterms:created>
  <dcterms:modified xsi:type="dcterms:W3CDTF">2017-08-22T18:21:27Z</dcterms:modified>
</cp:coreProperties>
</file>